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  <p:sldId id="259" r:id="rId3"/>
  </p:sldIdLst>
  <p:sldSz cx="7704138" cy="7199313"/>
  <p:notesSz cx="6858000" cy="9144000"/>
  <p:embeddedFontLst>
    <p:embeddedFont>
      <p:font typeface="Cloud Soft Bold" panose="020B0604020202020204" charset="0"/>
      <p:regular r:id="rId4"/>
    </p:embeddedFont>
    <p:embeddedFont>
      <p:font typeface="Kanit" pitchFamily="2" charset="-34"/>
      <p:regular r:id="rId5"/>
      <p:bold r:id="rId6"/>
      <p:italic r:id="rId7"/>
      <p:boldItalic r:id="rId8"/>
    </p:embeddedFont>
    <p:embeddedFont>
      <p:font typeface="Kanit ExtraLight" pitchFamily="2" charset="-34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loud Soft" panose="02000000000000000000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54" userDrawn="1">
          <p15:clr>
            <a:srgbClr val="A4A3A4"/>
          </p15:clr>
        </p15:guide>
        <p15:guide id="2" pos="29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ongsathorn K" initials="PK" lastIdx="1" clrIdx="0">
    <p:extLst>
      <p:ext uri="{19B8F6BF-5375-455C-9EA6-DF929625EA0E}">
        <p15:presenceInfo xmlns:p15="http://schemas.microsoft.com/office/powerpoint/2012/main" userId="30bc0139047c0a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84"/>
    <a:srgbClr val="EEEAF2"/>
    <a:srgbClr val="F7F5F9"/>
    <a:srgbClr val="F2EFF5"/>
    <a:srgbClr val="F2F2F2"/>
    <a:srgbClr val="ECF536"/>
    <a:srgbClr val="0000FF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22" autoAdjust="0"/>
  </p:normalViewPr>
  <p:slideViewPr>
    <p:cSldViewPr>
      <p:cViewPr>
        <p:scale>
          <a:sx n="130" d="100"/>
          <a:sy n="130" d="100"/>
        </p:scale>
        <p:origin x="738" y="-1056"/>
      </p:cViewPr>
      <p:guideLst>
        <p:guide orient="horz" pos="1454"/>
        <p:guide pos="29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199" y="1434306"/>
            <a:ext cx="7924256" cy="9896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8398" y="2616381"/>
            <a:ext cx="6525858" cy="11799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9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9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99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98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9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98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97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97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26" y="2966941"/>
            <a:ext cx="7924256" cy="917015"/>
          </a:xfrm>
        </p:spPr>
        <p:txBody>
          <a:bodyPr anchor="t"/>
          <a:lstStyle>
            <a:lvl1pPr algn="l">
              <a:defRPr sz="349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26" y="1956941"/>
            <a:ext cx="7924256" cy="1009998"/>
          </a:xfrm>
        </p:spPr>
        <p:txBody>
          <a:bodyPr anchor="b"/>
          <a:lstStyle>
            <a:lvl1pPr marL="0" indent="0">
              <a:buNone/>
              <a:defRPr sz="1748">
                <a:solidFill>
                  <a:schemeClr val="tx1">
                    <a:tint val="75000"/>
                  </a:schemeClr>
                </a:solidFill>
              </a:defRPr>
            </a:lvl1pPr>
            <a:lvl2pPr marL="399696" indent="0">
              <a:buNone/>
              <a:defRPr sz="1574">
                <a:solidFill>
                  <a:schemeClr val="tx1">
                    <a:tint val="75000"/>
                  </a:schemeClr>
                </a:solidFill>
              </a:defRPr>
            </a:lvl2pPr>
            <a:lvl3pPr marL="799394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3pPr>
            <a:lvl4pPr marL="119909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4pPr>
            <a:lvl5pPr marL="1598788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5pPr>
            <a:lvl6pPr marL="199848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6pPr>
            <a:lvl7pPr marL="2398183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7pPr>
            <a:lvl8pPr marL="2797879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8pPr>
            <a:lvl9pPr marL="3197576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133" y="1077335"/>
            <a:ext cx="4117506" cy="3047097"/>
          </a:xfrm>
        </p:spPr>
        <p:txBody>
          <a:bodyPr/>
          <a:lstStyle>
            <a:lvl1pPr>
              <a:defRPr sz="2448"/>
            </a:lvl1pPr>
            <a:lvl2pPr>
              <a:defRPr sz="2098"/>
            </a:lvl2pPr>
            <a:lvl3pPr>
              <a:defRPr sz="1748"/>
            </a:lvl3pPr>
            <a:lvl4pPr>
              <a:defRPr sz="1574"/>
            </a:lvl4pPr>
            <a:lvl5pPr>
              <a:defRPr sz="1574"/>
            </a:lvl5pPr>
            <a:lvl6pPr>
              <a:defRPr sz="1574"/>
            </a:lvl6pPr>
            <a:lvl7pPr>
              <a:defRPr sz="1574"/>
            </a:lvl7pPr>
            <a:lvl8pPr>
              <a:defRPr sz="1574"/>
            </a:lvl8pPr>
            <a:lvl9pPr>
              <a:defRPr sz="15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016" y="1077335"/>
            <a:ext cx="4117506" cy="3047097"/>
          </a:xfrm>
        </p:spPr>
        <p:txBody>
          <a:bodyPr/>
          <a:lstStyle>
            <a:lvl1pPr>
              <a:defRPr sz="2448"/>
            </a:lvl1pPr>
            <a:lvl2pPr>
              <a:defRPr sz="2098"/>
            </a:lvl2pPr>
            <a:lvl3pPr>
              <a:defRPr sz="1748"/>
            </a:lvl3pPr>
            <a:lvl4pPr>
              <a:defRPr sz="1574"/>
            </a:lvl4pPr>
            <a:lvl5pPr>
              <a:defRPr sz="1574"/>
            </a:lvl5pPr>
            <a:lvl6pPr>
              <a:defRPr sz="1574"/>
            </a:lvl6pPr>
            <a:lvl7pPr>
              <a:defRPr sz="1574"/>
            </a:lvl7pPr>
            <a:lvl8pPr>
              <a:defRPr sz="1574"/>
            </a:lvl8pPr>
            <a:lvl9pPr>
              <a:defRPr sz="157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135" y="1033515"/>
            <a:ext cx="4119125" cy="430719"/>
          </a:xfrm>
        </p:spPr>
        <p:txBody>
          <a:bodyPr anchor="b"/>
          <a:lstStyle>
            <a:lvl1pPr marL="0" indent="0">
              <a:buNone/>
              <a:defRPr sz="2098" b="1"/>
            </a:lvl1pPr>
            <a:lvl2pPr marL="399696" indent="0">
              <a:buNone/>
              <a:defRPr sz="1748" b="1"/>
            </a:lvl2pPr>
            <a:lvl3pPr marL="799394" indent="0">
              <a:buNone/>
              <a:defRPr sz="1574" b="1"/>
            </a:lvl3pPr>
            <a:lvl4pPr marL="1199090" indent="0">
              <a:buNone/>
              <a:defRPr sz="1399" b="1"/>
            </a:lvl4pPr>
            <a:lvl5pPr marL="1598788" indent="0">
              <a:buNone/>
              <a:defRPr sz="1399" b="1"/>
            </a:lvl5pPr>
            <a:lvl6pPr marL="1998485" indent="0">
              <a:buNone/>
              <a:defRPr sz="1399" b="1"/>
            </a:lvl6pPr>
            <a:lvl7pPr marL="2398183" indent="0">
              <a:buNone/>
              <a:defRPr sz="1399" b="1"/>
            </a:lvl7pPr>
            <a:lvl8pPr marL="2797879" indent="0">
              <a:buNone/>
              <a:defRPr sz="1399" b="1"/>
            </a:lvl8pPr>
            <a:lvl9pPr marL="3197576" indent="0">
              <a:buNone/>
              <a:defRPr sz="13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35" y="1464231"/>
            <a:ext cx="4119125" cy="2660198"/>
          </a:xfrm>
        </p:spPr>
        <p:txBody>
          <a:bodyPr/>
          <a:lstStyle>
            <a:lvl1pPr>
              <a:defRPr sz="2098"/>
            </a:lvl1pPr>
            <a:lvl2pPr>
              <a:defRPr sz="1748"/>
            </a:lvl2pPr>
            <a:lvl3pPr>
              <a:defRPr sz="1574"/>
            </a:lvl3pPr>
            <a:lvl4pPr>
              <a:defRPr sz="1399"/>
            </a:lvl4pPr>
            <a:lvl5pPr>
              <a:defRPr sz="1399"/>
            </a:lvl5pPr>
            <a:lvl6pPr>
              <a:defRPr sz="1399"/>
            </a:lvl6pPr>
            <a:lvl7pPr>
              <a:defRPr sz="1399"/>
            </a:lvl7pPr>
            <a:lvl8pPr>
              <a:defRPr sz="1399"/>
            </a:lvl8pPr>
            <a:lvl9pPr>
              <a:defRPr sz="1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5785" y="1033515"/>
            <a:ext cx="4120743" cy="430719"/>
          </a:xfrm>
        </p:spPr>
        <p:txBody>
          <a:bodyPr anchor="b"/>
          <a:lstStyle>
            <a:lvl1pPr marL="0" indent="0">
              <a:buNone/>
              <a:defRPr sz="2098" b="1"/>
            </a:lvl1pPr>
            <a:lvl2pPr marL="399696" indent="0">
              <a:buNone/>
              <a:defRPr sz="1748" b="1"/>
            </a:lvl2pPr>
            <a:lvl3pPr marL="799394" indent="0">
              <a:buNone/>
              <a:defRPr sz="1574" b="1"/>
            </a:lvl3pPr>
            <a:lvl4pPr marL="1199090" indent="0">
              <a:buNone/>
              <a:defRPr sz="1399" b="1"/>
            </a:lvl4pPr>
            <a:lvl5pPr marL="1598788" indent="0">
              <a:buNone/>
              <a:defRPr sz="1399" b="1"/>
            </a:lvl5pPr>
            <a:lvl6pPr marL="1998485" indent="0">
              <a:buNone/>
              <a:defRPr sz="1399" b="1"/>
            </a:lvl6pPr>
            <a:lvl7pPr marL="2398183" indent="0">
              <a:buNone/>
              <a:defRPr sz="1399" b="1"/>
            </a:lvl7pPr>
            <a:lvl8pPr marL="2797879" indent="0">
              <a:buNone/>
              <a:defRPr sz="1399" b="1"/>
            </a:lvl8pPr>
            <a:lvl9pPr marL="3197576" indent="0">
              <a:buNone/>
              <a:defRPr sz="13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5785" y="1464231"/>
            <a:ext cx="4120743" cy="2660198"/>
          </a:xfrm>
        </p:spPr>
        <p:txBody>
          <a:bodyPr/>
          <a:lstStyle>
            <a:lvl1pPr>
              <a:defRPr sz="2098"/>
            </a:lvl1pPr>
            <a:lvl2pPr>
              <a:defRPr sz="1748"/>
            </a:lvl2pPr>
            <a:lvl3pPr>
              <a:defRPr sz="1574"/>
            </a:lvl3pPr>
            <a:lvl4pPr>
              <a:defRPr sz="1399"/>
            </a:lvl4pPr>
            <a:lvl5pPr>
              <a:defRPr sz="1399"/>
            </a:lvl5pPr>
            <a:lvl6pPr>
              <a:defRPr sz="1399"/>
            </a:lvl6pPr>
            <a:lvl7pPr>
              <a:defRPr sz="1399"/>
            </a:lvl7pPr>
            <a:lvl8pPr>
              <a:defRPr sz="1399"/>
            </a:lvl8pPr>
            <a:lvl9pPr>
              <a:defRPr sz="1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135" y="183831"/>
            <a:ext cx="3067089" cy="782348"/>
          </a:xfrm>
        </p:spPr>
        <p:txBody>
          <a:bodyPr anchor="b"/>
          <a:lstStyle>
            <a:lvl1pPr algn="l">
              <a:defRPr sz="174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4902" y="183831"/>
            <a:ext cx="5211623" cy="3940598"/>
          </a:xfrm>
        </p:spPr>
        <p:txBody>
          <a:bodyPr/>
          <a:lstStyle>
            <a:lvl1pPr>
              <a:defRPr sz="2797"/>
            </a:lvl1pPr>
            <a:lvl2pPr>
              <a:defRPr sz="2448"/>
            </a:lvl2pPr>
            <a:lvl3pPr>
              <a:defRPr sz="2098"/>
            </a:lvl3pPr>
            <a:lvl4pPr>
              <a:defRPr sz="1748"/>
            </a:lvl4pPr>
            <a:lvl5pPr>
              <a:defRPr sz="1748"/>
            </a:lvl5pPr>
            <a:lvl6pPr>
              <a:defRPr sz="1748"/>
            </a:lvl6pPr>
            <a:lvl7pPr>
              <a:defRPr sz="1748"/>
            </a:lvl7pPr>
            <a:lvl8pPr>
              <a:defRPr sz="1748"/>
            </a:lvl8pPr>
            <a:lvl9pPr>
              <a:defRPr sz="17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135" y="966181"/>
            <a:ext cx="3067089" cy="3158250"/>
          </a:xfrm>
        </p:spPr>
        <p:txBody>
          <a:bodyPr/>
          <a:lstStyle>
            <a:lvl1pPr marL="0" indent="0">
              <a:buNone/>
              <a:defRPr sz="1225"/>
            </a:lvl1pPr>
            <a:lvl2pPr marL="399696" indent="0">
              <a:buNone/>
              <a:defRPr sz="1049"/>
            </a:lvl2pPr>
            <a:lvl3pPr marL="799394" indent="0">
              <a:buNone/>
              <a:defRPr sz="874"/>
            </a:lvl3pPr>
            <a:lvl4pPr marL="1199090" indent="0">
              <a:buNone/>
              <a:defRPr sz="787"/>
            </a:lvl4pPr>
            <a:lvl5pPr marL="1598788" indent="0">
              <a:buNone/>
              <a:defRPr sz="787"/>
            </a:lvl5pPr>
            <a:lvl6pPr marL="1998485" indent="0">
              <a:buNone/>
              <a:defRPr sz="787"/>
            </a:lvl6pPr>
            <a:lvl7pPr marL="2398183" indent="0">
              <a:buNone/>
              <a:defRPr sz="787"/>
            </a:lvl7pPr>
            <a:lvl8pPr marL="2797879" indent="0">
              <a:buNone/>
              <a:defRPr sz="787"/>
            </a:lvl8pPr>
            <a:lvl9pPr marL="3197576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308" y="3231998"/>
            <a:ext cx="5593593" cy="381555"/>
          </a:xfrm>
        </p:spPr>
        <p:txBody>
          <a:bodyPr anchor="b"/>
          <a:lstStyle>
            <a:lvl1pPr algn="l">
              <a:defRPr sz="174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7308" y="412551"/>
            <a:ext cx="5593593" cy="2770282"/>
          </a:xfrm>
        </p:spPr>
        <p:txBody>
          <a:bodyPr/>
          <a:lstStyle>
            <a:lvl1pPr marL="0" indent="0">
              <a:buNone/>
              <a:defRPr sz="2797"/>
            </a:lvl1pPr>
            <a:lvl2pPr marL="399696" indent="0">
              <a:buNone/>
              <a:defRPr sz="2448"/>
            </a:lvl2pPr>
            <a:lvl3pPr marL="799394" indent="0">
              <a:buNone/>
              <a:defRPr sz="2098"/>
            </a:lvl3pPr>
            <a:lvl4pPr marL="1199090" indent="0">
              <a:buNone/>
              <a:defRPr sz="1748"/>
            </a:lvl4pPr>
            <a:lvl5pPr marL="1598788" indent="0">
              <a:buNone/>
              <a:defRPr sz="1748"/>
            </a:lvl5pPr>
            <a:lvl6pPr marL="1998485" indent="0">
              <a:buNone/>
              <a:defRPr sz="1748"/>
            </a:lvl6pPr>
            <a:lvl7pPr marL="2398183" indent="0">
              <a:buNone/>
              <a:defRPr sz="1748"/>
            </a:lvl7pPr>
            <a:lvl8pPr marL="2797879" indent="0">
              <a:buNone/>
              <a:defRPr sz="1748"/>
            </a:lvl8pPr>
            <a:lvl9pPr marL="3197576" indent="0">
              <a:buNone/>
              <a:defRPr sz="174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7308" y="3613551"/>
            <a:ext cx="5593593" cy="541872"/>
          </a:xfrm>
        </p:spPr>
        <p:txBody>
          <a:bodyPr/>
          <a:lstStyle>
            <a:lvl1pPr marL="0" indent="0">
              <a:buNone/>
              <a:defRPr sz="1225"/>
            </a:lvl1pPr>
            <a:lvl2pPr marL="399696" indent="0">
              <a:buNone/>
              <a:defRPr sz="1049"/>
            </a:lvl2pPr>
            <a:lvl3pPr marL="799394" indent="0">
              <a:buNone/>
              <a:defRPr sz="874"/>
            </a:lvl3pPr>
            <a:lvl4pPr marL="1199090" indent="0">
              <a:buNone/>
              <a:defRPr sz="787"/>
            </a:lvl4pPr>
            <a:lvl5pPr marL="1598788" indent="0">
              <a:buNone/>
              <a:defRPr sz="787"/>
            </a:lvl5pPr>
            <a:lvl6pPr marL="1998485" indent="0">
              <a:buNone/>
              <a:defRPr sz="787"/>
            </a:lvl6pPr>
            <a:lvl7pPr marL="2398183" indent="0">
              <a:buNone/>
              <a:defRPr sz="787"/>
            </a:lvl7pPr>
            <a:lvl8pPr marL="2797879" indent="0">
              <a:buNone/>
              <a:defRPr sz="787"/>
            </a:lvl8pPr>
            <a:lvl9pPr marL="3197576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8925" y="184904"/>
            <a:ext cx="2097597" cy="39395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133" y="184904"/>
            <a:ext cx="6137414" cy="39395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136" y="184903"/>
            <a:ext cx="8390389" cy="769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136" y="1077335"/>
            <a:ext cx="8390389" cy="3047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133" y="4279403"/>
            <a:ext cx="2175285" cy="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5240" y="4279403"/>
            <a:ext cx="2952174" cy="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1237" y="4279403"/>
            <a:ext cx="2175285" cy="2458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99394" rtl="0" eaLnBrk="1" latinLnBrk="0" hangingPunct="1">
        <a:spcBef>
          <a:spcPct val="0"/>
        </a:spcBef>
        <a:buNone/>
        <a:defRPr sz="38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773" indent="-299773" algn="l" defTabSz="799394" rtl="0" eaLnBrk="1" latinLnBrk="0" hangingPunct="1">
        <a:spcBef>
          <a:spcPct val="20000"/>
        </a:spcBef>
        <a:buFont typeface="Arial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49508" indent="-249810" algn="l" defTabSz="799394" rtl="0" eaLnBrk="1" latinLnBrk="0" hangingPunct="1">
        <a:spcBef>
          <a:spcPct val="20000"/>
        </a:spcBef>
        <a:buFont typeface="Arial" pitchFamily="34" charset="0"/>
        <a:buChar char="–"/>
        <a:defRPr sz="2448" kern="1200">
          <a:solidFill>
            <a:schemeClr val="tx1"/>
          </a:solidFill>
          <a:latin typeface="+mn-lt"/>
          <a:ea typeface="+mn-ea"/>
          <a:cs typeface="+mn-cs"/>
        </a:defRPr>
      </a:lvl2pPr>
      <a:lvl3pPr marL="999243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2098" kern="1200">
          <a:solidFill>
            <a:schemeClr val="tx1"/>
          </a:solidFill>
          <a:latin typeface="+mn-lt"/>
          <a:ea typeface="+mn-ea"/>
          <a:cs typeface="+mn-cs"/>
        </a:defRPr>
      </a:lvl3pPr>
      <a:lvl4pPr marL="1398939" indent="-199849" algn="l" defTabSz="799394" rtl="0" eaLnBrk="1" latinLnBrk="0" hangingPunct="1">
        <a:spcBef>
          <a:spcPct val="20000"/>
        </a:spcBef>
        <a:buFont typeface="Arial" pitchFamily="34" charset="0"/>
        <a:buChar char="–"/>
        <a:defRPr sz="1748" kern="1200">
          <a:solidFill>
            <a:schemeClr val="tx1"/>
          </a:solidFill>
          <a:latin typeface="+mn-lt"/>
          <a:ea typeface="+mn-ea"/>
          <a:cs typeface="+mn-cs"/>
        </a:defRPr>
      </a:lvl4pPr>
      <a:lvl5pPr marL="1798636" indent="-199849" algn="l" defTabSz="799394" rtl="0" eaLnBrk="1" latinLnBrk="0" hangingPunct="1">
        <a:spcBef>
          <a:spcPct val="20000"/>
        </a:spcBef>
        <a:buFont typeface="Arial" pitchFamily="34" charset="0"/>
        <a:buChar char="»"/>
        <a:defRPr sz="1748" kern="1200">
          <a:solidFill>
            <a:schemeClr val="tx1"/>
          </a:solidFill>
          <a:latin typeface="+mn-lt"/>
          <a:ea typeface="+mn-ea"/>
          <a:cs typeface="+mn-cs"/>
        </a:defRPr>
      </a:lvl5pPr>
      <a:lvl6pPr marL="2198333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6pPr>
      <a:lvl7pPr marL="2598029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7pPr>
      <a:lvl8pPr marL="2997727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8pPr>
      <a:lvl9pPr marL="3397424" indent="-199849" algn="l" defTabSz="799394" rtl="0" eaLnBrk="1" latinLnBrk="0" hangingPunct="1">
        <a:spcBef>
          <a:spcPct val="20000"/>
        </a:spcBef>
        <a:buFont typeface="Arial" pitchFamily="34" charset="0"/>
        <a:buChar char="•"/>
        <a:defRPr sz="17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1pPr>
      <a:lvl2pPr marL="399696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2pPr>
      <a:lvl3pPr marL="799394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3pPr>
      <a:lvl4pPr marL="1199090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4pPr>
      <a:lvl5pPr marL="1598788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5pPr>
      <a:lvl6pPr marL="1998485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6pPr>
      <a:lvl7pPr marL="2398183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7pPr>
      <a:lvl8pPr marL="2797879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8pPr>
      <a:lvl9pPr marL="3197576" algn="l" defTabSz="799394" rtl="0" eaLnBrk="1" latinLnBrk="0" hangingPunct="1">
        <a:defRPr sz="15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ir4thai.net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connect.moph.go.th/pher-plu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hyperlink" Target="https://mis.kpo.go.th/web-cdc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4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343C5-9563-6ACC-525B-C18C8B8F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15AC38CF-94C6-D433-8959-0830438ED7BF}"/>
              </a:ext>
            </a:extLst>
          </p:cNvPr>
          <p:cNvSpPr/>
          <p:nvPr/>
        </p:nvSpPr>
        <p:spPr>
          <a:xfrm rot="5400000" flipH="1">
            <a:off x="2974552" y="2398553"/>
            <a:ext cx="3720626" cy="5738546"/>
          </a:xfrm>
          <a:custGeom>
            <a:avLst/>
            <a:gdLst/>
            <a:ahLst/>
            <a:cxnLst/>
            <a:rect l="l" t="t" r="r" b="b"/>
            <a:pathLst>
              <a:path w="6689481" h="6809642">
                <a:moveTo>
                  <a:pt x="6689482" y="0"/>
                </a:moveTo>
                <a:lnTo>
                  <a:pt x="0" y="0"/>
                </a:lnTo>
                <a:lnTo>
                  <a:pt x="0" y="6809642"/>
                </a:lnTo>
                <a:lnTo>
                  <a:pt x="6689482" y="6809642"/>
                </a:lnTo>
                <a:lnTo>
                  <a:pt x="6689482" y="0"/>
                </a:lnTo>
                <a:close/>
              </a:path>
            </a:pathLst>
          </a:custGeom>
          <a:blipFill>
            <a:blip r:embed="rId2"/>
            <a:stretch>
              <a:fillRect l="-125268" t="-121220" r="-446" b="1"/>
            </a:stretch>
          </a:blipFill>
        </p:spPr>
        <p:txBody>
          <a:bodyPr/>
          <a:lstStyle/>
          <a:p>
            <a:endParaRPr lang="th-TH" sz="1574" dirty="0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51D79B2F-61DD-673E-B5CE-F22890B6703A}"/>
              </a:ext>
            </a:extLst>
          </p:cNvPr>
          <p:cNvSpPr/>
          <p:nvPr/>
        </p:nvSpPr>
        <p:spPr>
          <a:xfrm rot="-10800000">
            <a:off x="-3" y="6854159"/>
            <a:ext cx="7742271" cy="345154"/>
          </a:xfrm>
          <a:custGeom>
            <a:avLst/>
            <a:gdLst/>
            <a:ahLst/>
            <a:cxnLst/>
            <a:rect l="l" t="t" r="r" b="b"/>
            <a:pathLst>
              <a:path w="7671775" h="599421">
                <a:moveTo>
                  <a:pt x="0" y="0"/>
                </a:moveTo>
                <a:lnTo>
                  <a:pt x="7671775" y="0"/>
                </a:lnTo>
                <a:lnTo>
                  <a:pt x="7671775" y="599421"/>
                </a:lnTo>
                <a:lnTo>
                  <a:pt x="0" y="599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2049" t="-8" r="-1" b="-525267"/>
            </a:stretch>
          </a:blipFill>
        </p:spPr>
        <p:txBody>
          <a:bodyPr/>
          <a:lstStyle/>
          <a:p>
            <a:endParaRPr lang="th-TH" sz="1574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6FBC483-8619-0909-7189-3C82A25EC02A}"/>
              </a:ext>
            </a:extLst>
          </p:cNvPr>
          <p:cNvSpPr/>
          <p:nvPr/>
        </p:nvSpPr>
        <p:spPr>
          <a:xfrm rot="-5400000" flipH="1">
            <a:off x="82219" y="-111087"/>
            <a:ext cx="5013554" cy="5213971"/>
          </a:xfrm>
          <a:custGeom>
            <a:avLst/>
            <a:gdLst/>
            <a:ahLst/>
            <a:cxnLst/>
            <a:rect l="l" t="t" r="r" b="b"/>
            <a:pathLst>
              <a:path w="6689481" h="6809642">
                <a:moveTo>
                  <a:pt x="6689482" y="0"/>
                </a:moveTo>
                <a:lnTo>
                  <a:pt x="0" y="0"/>
                </a:lnTo>
                <a:lnTo>
                  <a:pt x="0" y="6809642"/>
                </a:lnTo>
                <a:lnTo>
                  <a:pt x="6689482" y="6809642"/>
                </a:lnTo>
                <a:lnTo>
                  <a:pt x="6689482" y="0"/>
                </a:lnTo>
                <a:close/>
              </a:path>
            </a:pathLst>
          </a:custGeom>
          <a:blipFill>
            <a:blip r:embed="rId2"/>
            <a:stretch>
              <a:fillRect l="-74882" t="-69016" r="-346"/>
            </a:stretch>
          </a:blipFill>
        </p:spPr>
        <p:txBody>
          <a:bodyPr/>
          <a:lstStyle/>
          <a:p>
            <a:endParaRPr lang="th-TH" sz="1574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CD9108E-4C58-AEE1-AF0E-8F1FB942FC86}"/>
              </a:ext>
            </a:extLst>
          </p:cNvPr>
          <p:cNvGrpSpPr/>
          <p:nvPr/>
        </p:nvGrpSpPr>
        <p:grpSpPr>
          <a:xfrm>
            <a:off x="4445389" y="169216"/>
            <a:ext cx="3258749" cy="732627"/>
            <a:chOff x="0" y="0"/>
            <a:chExt cx="1187671" cy="30030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2826BBE-8122-181C-29C8-2F8C67577840}"/>
                </a:ext>
              </a:extLst>
            </p:cNvPr>
            <p:cNvSpPr/>
            <p:nvPr/>
          </p:nvSpPr>
          <p:spPr>
            <a:xfrm>
              <a:off x="0" y="0"/>
              <a:ext cx="1187671" cy="300304"/>
            </a:xfrm>
            <a:custGeom>
              <a:avLst/>
              <a:gdLst/>
              <a:ahLst/>
              <a:cxnLst/>
              <a:rect l="l" t="t" r="r" b="b"/>
              <a:pathLst>
                <a:path w="1187671" h="300304">
                  <a:moveTo>
                    <a:pt x="0" y="0"/>
                  </a:moveTo>
                  <a:lnTo>
                    <a:pt x="1187671" y="0"/>
                  </a:lnTo>
                  <a:lnTo>
                    <a:pt x="1187671" y="300304"/>
                  </a:lnTo>
                  <a:lnTo>
                    <a:pt x="0" y="300304"/>
                  </a:lnTo>
                  <a:close/>
                </a:path>
              </a:pathLst>
            </a:custGeom>
            <a:solidFill>
              <a:srgbClr val="47C5FB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036DFA9-62CD-D724-07A0-0EDDE2A3DEA0}"/>
                </a:ext>
              </a:extLst>
            </p:cNvPr>
            <p:cNvSpPr txBox="1"/>
            <p:nvPr/>
          </p:nvSpPr>
          <p:spPr>
            <a:xfrm>
              <a:off x="0" y="0"/>
              <a:ext cx="1187671" cy="30030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7269AE5-00BD-D074-D9C8-E8BE67AFFE00}"/>
              </a:ext>
            </a:extLst>
          </p:cNvPr>
          <p:cNvGrpSpPr/>
          <p:nvPr/>
        </p:nvGrpSpPr>
        <p:grpSpPr>
          <a:xfrm>
            <a:off x="-491331" y="86562"/>
            <a:ext cx="5999361" cy="922294"/>
            <a:chOff x="0" y="0"/>
            <a:chExt cx="3262422" cy="64658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A8F7C0-4FDD-4A0D-D0A1-51CC82F0F2D6}"/>
                </a:ext>
              </a:extLst>
            </p:cNvPr>
            <p:cNvSpPr/>
            <p:nvPr/>
          </p:nvSpPr>
          <p:spPr>
            <a:xfrm>
              <a:off x="0" y="0"/>
              <a:ext cx="3262422" cy="646585"/>
            </a:xfrm>
            <a:custGeom>
              <a:avLst/>
              <a:gdLst/>
              <a:ahLst/>
              <a:cxnLst/>
              <a:rect l="l" t="t" r="r" b="b"/>
              <a:pathLst>
                <a:path w="3262422" h="646585">
                  <a:moveTo>
                    <a:pt x="3059222" y="0"/>
                  </a:moveTo>
                  <a:lnTo>
                    <a:pt x="0" y="0"/>
                  </a:lnTo>
                  <a:lnTo>
                    <a:pt x="203200" y="646585"/>
                  </a:lnTo>
                  <a:lnTo>
                    <a:pt x="3262422" y="646585"/>
                  </a:lnTo>
                  <a:lnTo>
                    <a:pt x="3059222" y="0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34CA76D-8A2B-1A7B-879F-D9A186C6C859}"/>
                </a:ext>
              </a:extLst>
            </p:cNvPr>
            <p:cNvSpPr txBox="1"/>
            <p:nvPr/>
          </p:nvSpPr>
          <p:spPr>
            <a:xfrm>
              <a:off x="101600" y="0"/>
              <a:ext cx="3059222" cy="646585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5">
            <a:extLst>
              <a:ext uri="{FF2B5EF4-FFF2-40B4-BE49-F238E27FC236}">
                <a16:creationId xmlns:a16="http://schemas.microsoft.com/office/drawing/2014/main" id="{52BF2B9F-FF43-2BF0-6DE1-E30940ECA50E}"/>
              </a:ext>
            </a:extLst>
          </p:cNvPr>
          <p:cNvGrpSpPr/>
          <p:nvPr/>
        </p:nvGrpSpPr>
        <p:grpSpPr>
          <a:xfrm>
            <a:off x="627332" y="487789"/>
            <a:ext cx="429962" cy="429962"/>
            <a:chOff x="0" y="0"/>
            <a:chExt cx="812800" cy="812800"/>
          </a:xfrm>
        </p:grpSpPr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21260613-A402-FAF6-3028-0BA71D26BDB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040" r="-2040"/>
              </a:stretch>
            </a:blipFill>
          </p:spPr>
        </p:sp>
      </p:grpSp>
      <p:sp>
        <p:nvSpPr>
          <p:cNvPr id="57" name="Freeform 57">
            <a:extLst>
              <a:ext uri="{FF2B5EF4-FFF2-40B4-BE49-F238E27FC236}">
                <a16:creationId xmlns:a16="http://schemas.microsoft.com/office/drawing/2014/main" id="{5C62D749-A577-B72B-D232-9D7BEBD82E1F}"/>
              </a:ext>
            </a:extLst>
          </p:cNvPr>
          <p:cNvSpPr/>
          <p:nvPr/>
        </p:nvSpPr>
        <p:spPr>
          <a:xfrm>
            <a:off x="127536" y="493132"/>
            <a:ext cx="429030" cy="429962"/>
          </a:xfrm>
          <a:custGeom>
            <a:avLst/>
            <a:gdLst/>
            <a:ahLst/>
            <a:cxnLst/>
            <a:rect l="l" t="t" r="r" b="b"/>
            <a:pathLst>
              <a:path w="490711" h="491777">
                <a:moveTo>
                  <a:pt x="0" y="0"/>
                </a:moveTo>
                <a:lnTo>
                  <a:pt x="490711" y="0"/>
                </a:lnTo>
                <a:lnTo>
                  <a:pt x="490711" y="491777"/>
                </a:lnTo>
                <a:lnTo>
                  <a:pt x="0" y="4917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6" name="TextBox 66">
            <a:extLst>
              <a:ext uri="{FF2B5EF4-FFF2-40B4-BE49-F238E27FC236}">
                <a16:creationId xmlns:a16="http://schemas.microsoft.com/office/drawing/2014/main" id="{8409D5BE-2D44-08C1-6BCA-B91592B8F69A}"/>
              </a:ext>
            </a:extLst>
          </p:cNvPr>
          <p:cNvSpPr txBox="1"/>
          <p:nvPr/>
        </p:nvSpPr>
        <p:spPr>
          <a:xfrm>
            <a:off x="173025" y="116367"/>
            <a:ext cx="4657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5"/>
              </a:lnSpc>
            </a:pPr>
            <a:r>
              <a:rPr lang="en-US" sz="2743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SAT </a:t>
            </a:r>
            <a:r>
              <a:rPr lang="en-US" sz="2743" b="1" dirty="0">
                <a:solidFill>
                  <a:srgbClr val="ECF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WEEKLY REPORT</a:t>
            </a:r>
          </a:p>
        </p:txBody>
      </p:sp>
      <p:sp>
        <p:nvSpPr>
          <p:cNvPr id="68" name="TextBox 68">
            <a:extLst>
              <a:ext uri="{FF2B5EF4-FFF2-40B4-BE49-F238E27FC236}">
                <a16:creationId xmlns:a16="http://schemas.microsoft.com/office/drawing/2014/main" id="{74AAEC38-F987-18C2-7E54-5C4A458798A8}"/>
              </a:ext>
            </a:extLst>
          </p:cNvPr>
          <p:cNvSpPr txBox="1"/>
          <p:nvPr/>
        </p:nvSpPr>
        <p:spPr>
          <a:xfrm>
            <a:off x="5654198" y="466751"/>
            <a:ext cx="493639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61"/>
              </a:lnSpc>
            </a:pPr>
            <a:r>
              <a:rPr lang="th-TH" sz="3146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13</a:t>
            </a:r>
            <a:r>
              <a:rPr lang="en-US" sz="3146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</a:p>
        </p:txBody>
      </p:sp>
      <p:sp>
        <p:nvSpPr>
          <p:cNvPr id="69" name="TextBox 69">
            <a:extLst>
              <a:ext uri="{FF2B5EF4-FFF2-40B4-BE49-F238E27FC236}">
                <a16:creationId xmlns:a16="http://schemas.microsoft.com/office/drawing/2014/main" id="{9A0ABB72-D16A-4428-89F0-8576A9E1B76E}"/>
              </a:ext>
            </a:extLst>
          </p:cNvPr>
          <p:cNvSpPr txBox="1"/>
          <p:nvPr/>
        </p:nvSpPr>
        <p:spPr>
          <a:xfrm>
            <a:off x="5662190" y="214325"/>
            <a:ext cx="1792331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8"/>
              </a:lnSpc>
            </a:pPr>
            <a:r>
              <a:rPr lang="en-US" sz="1600" b="1" spc="11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ประจำสัปดาห์ระบาดที่</a:t>
            </a:r>
            <a:endParaRPr lang="en-US" sz="1600" b="1" spc="11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70" name="TextBox 70">
            <a:extLst>
              <a:ext uri="{FF2B5EF4-FFF2-40B4-BE49-F238E27FC236}">
                <a16:creationId xmlns:a16="http://schemas.microsoft.com/office/drawing/2014/main" id="{C9DB5943-3A5F-74AF-4D7E-20247BA3E74E}"/>
              </a:ext>
            </a:extLst>
          </p:cNvPr>
          <p:cNvSpPr txBox="1"/>
          <p:nvPr/>
        </p:nvSpPr>
        <p:spPr>
          <a:xfrm>
            <a:off x="1182507" y="473830"/>
            <a:ext cx="445033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3"/>
              </a:lnSpc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รายงานการเฝ้าระวังทางระบาดวิทยา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</a:p>
          <a:p>
            <a:pPr>
              <a:lnSpc>
                <a:spcPts val="1354"/>
              </a:lnSpc>
            </a:pPr>
            <a:r>
              <a:rPr lang="en-US" sz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โดยทีมตระหนักรู้สถานการณ์</a:t>
            </a:r>
            <a:r>
              <a: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  <a:r>
              <a:rPr lang="en-US" sz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สำนักงานสาธารณสุขจังหวัดกำแพงเพชร</a:t>
            </a:r>
            <a:endParaRPr lang="en-US" sz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oud Soft"/>
              <a:ea typeface="Cloud Soft"/>
              <a:cs typeface="Cloud Soft"/>
              <a:sym typeface="Cloud Soft"/>
            </a:endParaRPr>
          </a:p>
        </p:txBody>
      </p:sp>
      <p:sp>
        <p:nvSpPr>
          <p:cNvPr id="88" name="TextBox 88">
            <a:extLst>
              <a:ext uri="{FF2B5EF4-FFF2-40B4-BE49-F238E27FC236}">
                <a16:creationId xmlns:a16="http://schemas.microsoft.com/office/drawing/2014/main" id="{EBC48ED9-6C04-9654-8C35-BD35BD44A013}"/>
              </a:ext>
            </a:extLst>
          </p:cNvPr>
          <p:cNvSpPr txBox="1"/>
          <p:nvPr/>
        </p:nvSpPr>
        <p:spPr>
          <a:xfrm>
            <a:off x="1026842" y="6979957"/>
            <a:ext cx="6027463" cy="141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5"/>
              </a:lnSpc>
            </a:pPr>
            <a:r>
              <a:rPr lang="en-US" sz="1050" dirty="0" err="1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ทีมตระหนักรู้สถานการณ์</a:t>
            </a:r>
            <a:r>
              <a:rPr lang="en-US" sz="1050" dirty="0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 (SAT : Situation Awareness Team)  </a:t>
            </a:r>
            <a:r>
              <a:rPr lang="en-US" sz="1050" dirty="0" err="1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สำนักงานสาธารณสุขกำแพงเพชร</a:t>
            </a:r>
            <a:r>
              <a:rPr lang="en-US" sz="1050" dirty="0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24535F-7535-9CF4-62DC-050C3692DCAB}"/>
              </a:ext>
            </a:extLst>
          </p:cNvPr>
          <p:cNvSpPr txBox="1"/>
          <p:nvPr/>
        </p:nvSpPr>
        <p:spPr>
          <a:xfrm>
            <a:off x="6115500" y="422827"/>
            <a:ext cx="970775" cy="334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574" b="1" dirty="0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ปี </a:t>
            </a:r>
            <a:r>
              <a:rPr lang="en-US" sz="1574" b="1" dirty="0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2568</a:t>
            </a:r>
            <a:endParaRPr lang="th-TH" sz="1574" dirty="0"/>
          </a:p>
        </p:txBody>
      </p:sp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467381D4-F933-D96D-4BDD-B54EBE37C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197448"/>
              </p:ext>
            </p:extLst>
          </p:nvPr>
        </p:nvGraphicFramePr>
        <p:xfrm>
          <a:off x="74149" y="1326843"/>
          <a:ext cx="4785997" cy="330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120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2151077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</a:tblGrid>
              <a:tr h="1922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อันดับ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80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โรค</a:t>
                      </a:r>
                      <a:endParaRPr lang="en-US" sz="50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80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จังหวัด (จำนวนผู้ป่วย)</a:t>
                      </a:r>
                      <a:endParaRPr lang="en-US" sz="50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PUI MERS</a:t>
                      </a: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สงขลา(1) ปัตตานี(1)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89901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เห็ดพิษ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สงขลา(4)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โรคไข้หวัดใหญ่ เสียชีวิต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9394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กาฬสินธุ์</a:t>
                      </a: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 err="1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โร</a:t>
                      </a: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คลีเจียน</a:t>
                      </a:r>
                      <a:r>
                        <a:rPr lang="th-TH" sz="750" dirty="0" err="1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แนร์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baseline="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กทม.(1)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650010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โรคไอกรน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อุทัยธานี(2)</a:t>
                      </a:r>
                      <a:r>
                        <a:rPr lang="en-US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 </a:t>
                      </a: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ปัตตานี(1)</a:t>
                      </a:r>
                      <a:r>
                        <a:rPr lang="en-US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 </a:t>
                      </a: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ยะลา(1) สมุทรปราการ(1)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28993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6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โรคคอตีบ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baseline="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กทม.(1)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757014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โรคตะกั่วหรือสารประกอบของตะกั่ว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กาฬสินธุ์(6)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480794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8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เหตุการณ์ที่เกิดจากการได้รับก๊าซพิษต่างๆในพื้นที่จำกัด 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ชลบุรี(8)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006970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ไข้เลือดออกเสียชีวิต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นครราชสีมา(1)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972947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อหิวาตกโรค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ปทุมธานี(1)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71644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11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โรคหัด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ยะลา</a:t>
                      </a: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(6) สุรินทร์(1)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623993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12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ผู้สัมผัสสัตว์ สงสัยโรคพิษสุนัขบ้า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ร้อยเอ็ด(6) มหาสารคาม(18)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801923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13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โรคไข้มาลาเรีย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กำแพงเพชร(1)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794283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14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โรคอาหารเป็นพิษ (กลุ่มก้อน)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cs typeface="Kanit" pitchFamily="2" charset="-34"/>
                        </a:rPr>
                        <a:t>สงขลา</a:t>
                      </a: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(42)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285569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15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โรคเมลิออยโดสิสเสียชีวิต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9394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สุราษฎร์ธานี(1)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119487"/>
                  </a:ext>
                </a:extLst>
              </a:tr>
              <a:tr h="1849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7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16</a:t>
                      </a:r>
                      <a:endParaRPr kumimoji="0" lang="en-US" sz="7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99394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โรคเลปโตไปโรสีส เสียชีวิต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th-TH" sz="750" dirty="0">
                          <a:solidFill>
                            <a:schemeClr val="tx1"/>
                          </a:solidFill>
                          <a:effectLst/>
                          <a:latin typeface="Kanit" pitchFamily="2" charset="-34"/>
                          <a:ea typeface="Calibri" panose="020F0502020204030204" pitchFamily="34" charset="0"/>
                          <a:cs typeface="Kanit" pitchFamily="2" charset="-34"/>
                        </a:rPr>
                        <a:t>ยะลา(1)</a:t>
                      </a:r>
                      <a:endParaRPr lang="en-US" sz="750" dirty="0">
                        <a:solidFill>
                          <a:schemeClr val="tx1"/>
                        </a:solidFill>
                        <a:effectLst/>
                        <a:latin typeface="Kanit" pitchFamily="2" charset="-34"/>
                        <a:ea typeface="Calibri" panose="020F0502020204030204" pitchFamily="34" charset="0"/>
                        <a:cs typeface="Kanit" pitchFamily="2" charset="-34"/>
                      </a:endParaRPr>
                    </a:p>
                  </a:txBody>
                  <a:tcPr marL="59959" marR="59959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250807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72446" y="1060112"/>
            <a:ext cx="4225160" cy="227028"/>
            <a:chOff x="194469" y="1111474"/>
            <a:chExt cx="4225160" cy="227028"/>
          </a:xfrm>
        </p:grpSpPr>
        <p:grpSp>
          <p:nvGrpSpPr>
            <p:cNvPr id="99" name="Group 24">
              <a:extLst>
                <a:ext uri="{FF2B5EF4-FFF2-40B4-BE49-F238E27FC236}">
                  <a16:creationId xmlns:a16="http://schemas.microsoft.com/office/drawing/2014/main" id="{8BB8D4C6-1762-C972-C94C-BA7A73037D6D}"/>
                </a:ext>
              </a:extLst>
            </p:cNvPr>
            <p:cNvGrpSpPr/>
            <p:nvPr/>
          </p:nvGrpSpPr>
          <p:grpSpPr>
            <a:xfrm>
              <a:off x="194469" y="1111474"/>
              <a:ext cx="4182962" cy="226544"/>
              <a:chOff x="0" y="-28575"/>
              <a:chExt cx="2932097" cy="214832"/>
            </a:xfrm>
          </p:grpSpPr>
          <p:sp>
            <p:nvSpPr>
              <p:cNvPr id="100" name="Freeform 25">
                <a:extLst>
                  <a:ext uri="{FF2B5EF4-FFF2-40B4-BE49-F238E27FC236}">
                    <a16:creationId xmlns:a16="http://schemas.microsoft.com/office/drawing/2014/main" id="{CA8B3483-65BC-14E9-E285-BB4C89059EE4}"/>
                  </a:ext>
                </a:extLst>
              </p:cNvPr>
              <p:cNvSpPr/>
              <p:nvPr/>
            </p:nvSpPr>
            <p:spPr>
              <a:xfrm>
                <a:off x="0" y="0"/>
                <a:ext cx="2932097" cy="186257"/>
              </a:xfrm>
              <a:custGeom>
                <a:avLst/>
                <a:gdLst/>
                <a:ahLst/>
                <a:cxnLst/>
                <a:rect l="l" t="t" r="r" b="b"/>
                <a:pathLst>
                  <a:path w="2629882" h="186257">
                    <a:moveTo>
                      <a:pt x="78967" y="0"/>
                    </a:moveTo>
                    <a:lnTo>
                      <a:pt x="2550916" y="0"/>
                    </a:lnTo>
                    <a:cubicBezTo>
                      <a:pt x="2571859" y="0"/>
                      <a:pt x="2591944" y="8320"/>
                      <a:pt x="2606753" y="23129"/>
                    </a:cubicBezTo>
                    <a:cubicBezTo>
                      <a:pt x="2621562" y="37938"/>
                      <a:pt x="2629882" y="58023"/>
                      <a:pt x="2629882" y="78967"/>
                    </a:cubicBezTo>
                    <a:lnTo>
                      <a:pt x="2629882" y="107290"/>
                    </a:lnTo>
                    <a:cubicBezTo>
                      <a:pt x="2629882" y="128234"/>
                      <a:pt x="2621562" y="148319"/>
                      <a:pt x="2606753" y="163128"/>
                    </a:cubicBezTo>
                    <a:cubicBezTo>
                      <a:pt x="2591944" y="177937"/>
                      <a:pt x="2571859" y="186257"/>
                      <a:pt x="2550916" y="186257"/>
                    </a:cubicBezTo>
                    <a:lnTo>
                      <a:pt x="78967" y="186257"/>
                    </a:lnTo>
                    <a:cubicBezTo>
                      <a:pt x="58023" y="186257"/>
                      <a:pt x="37938" y="177937"/>
                      <a:pt x="23129" y="163128"/>
                    </a:cubicBezTo>
                    <a:cubicBezTo>
                      <a:pt x="8320" y="148319"/>
                      <a:pt x="0" y="128234"/>
                      <a:pt x="0" y="107290"/>
                    </a:cubicBezTo>
                    <a:lnTo>
                      <a:pt x="0" y="78967"/>
                    </a:lnTo>
                    <a:cubicBezTo>
                      <a:pt x="0" y="58023"/>
                      <a:pt x="8320" y="37938"/>
                      <a:pt x="23129" y="23129"/>
                    </a:cubicBezTo>
                    <a:cubicBezTo>
                      <a:pt x="37938" y="8320"/>
                      <a:pt x="58023" y="0"/>
                      <a:pt x="78967" y="0"/>
                    </a:cubicBezTo>
                    <a:close/>
                  </a:path>
                </a:pathLst>
              </a:custGeom>
              <a:solidFill>
                <a:srgbClr val="004AAD"/>
              </a:solidFill>
            </p:spPr>
          </p:sp>
          <p:sp>
            <p:nvSpPr>
              <p:cNvPr id="101" name="TextBox 26">
                <a:extLst>
                  <a:ext uri="{FF2B5EF4-FFF2-40B4-BE49-F238E27FC236}">
                    <a16:creationId xmlns:a16="http://schemas.microsoft.com/office/drawing/2014/main" id="{4E0A21D3-8696-0929-9DA0-C7FC1FA5EF5F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629882" cy="214832"/>
              </a:xfrm>
              <a:prstGeom prst="rect">
                <a:avLst/>
              </a:prstGeom>
            </p:spPr>
            <p:txBody>
              <a:bodyPr lIns="44414" tIns="44414" rIns="44414" bIns="44414" rtlCol="0" anchor="ctr"/>
              <a:lstStyle/>
              <a:p>
                <a:pPr algn="ctr">
                  <a:lnSpc>
                    <a:spcPts val="1713"/>
                  </a:lnSpc>
                  <a:spcBef>
                    <a:spcPct val="0"/>
                  </a:spcBef>
                </a:pPr>
                <a:endParaRPr sz="1574"/>
              </a:p>
            </p:txBody>
          </p:sp>
        </p:grpSp>
        <p:sp>
          <p:nvSpPr>
            <p:cNvPr id="102" name="TextBox 71">
              <a:extLst>
                <a:ext uri="{FF2B5EF4-FFF2-40B4-BE49-F238E27FC236}">
                  <a16:creationId xmlns:a16="http://schemas.microsoft.com/office/drawing/2014/main" id="{9BF4E95F-181D-86EF-31E0-8E87604D00C8}"/>
                </a:ext>
              </a:extLst>
            </p:cNvPr>
            <p:cNvSpPr txBox="1"/>
            <p:nvPr/>
          </p:nvSpPr>
          <p:spPr>
            <a:xfrm>
              <a:off x="345504" y="1171790"/>
              <a:ext cx="4074125" cy="1667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265"/>
                </a:lnSpc>
              </a:pPr>
              <a:r>
                <a:rPr lang="th-TH" sz="14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ระดับประเทศ</a:t>
              </a:r>
              <a:r>
                <a:rPr lang="en-US" sz="14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</a:t>
              </a:r>
              <a:r>
                <a:rPr lang="en-US" sz="10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Outbreak verification list </a:t>
              </a:r>
              <a:r>
                <a:rPr lang="th-TH" sz="10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กรมควบคุมโรค  </a:t>
              </a:r>
              <a:r>
                <a:rPr lang="th-TH" sz="1000" b="1" dirty="0">
                  <a:solidFill>
                    <a:srgbClr val="E6B9B8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16</a:t>
              </a:r>
              <a:r>
                <a:rPr lang="th-TH" sz="10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เหตุการณ์</a:t>
              </a:r>
              <a:endParaRPr lang="en-US" sz="1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</p:txBody>
        </p:sp>
      </p:grp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88089D53-5EC3-5290-C0BD-2AB5E3260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0492"/>
              </p:ext>
            </p:extLst>
          </p:nvPr>
        </p:nvGraphicFramePr>
        <p:xfrm>
          <a:off x="5043088" y="1553232"/>
          <a:ext cx="2547111" cy="225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41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799070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</a:tblGrid>
              <a:tr h="1462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อันดับ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โรค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ผู้ป่วย (ราย)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ไข้หวัดใหญ่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240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89901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อุจจาระร่วงเฉียบพลัน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178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ปอดอักเสบ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</a:t>
                      </a: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ไข้ไม่ทราบสาเหตุ</a:t>
                      </a: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650010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ไวรัสตับอักเสบ บี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39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450492"/>
                  </a:ext>
                </a:extLst>
              </a:tr>
              <a:tr h="1482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6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สุกใส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17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866274"/>
                  </a:ext>
                </a:extLst>
              </a:tr>
              <a:tr h="1482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อาหารเป็นพิษ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079304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8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มือเท้าปาก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11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851067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ไข้เลือดออก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5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331599"/>
                  </a:ext>
                </a:extLst>
              </a:tr>
              <a:tr h="1366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ไวรัสตับอักเสบ ซี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905220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061778" y="1092156"/>
            <a:ext cx="2573082" cy="362542"/>
            <a:chOff x="5049857" y="1110779"/>
            <a:chExt cx="2573082" cy="362542"/>
          </a:xfrm>
        </p:grpSpPr>
        <p:grpSp>
          <p:nvGrpSpPr>
            <p:cNvPr id="38" name="Group 24">
              <a:extLst>
                <a:ext uri="{FF2B5EF4-FFF2-40B4-BE49-F238E27FC236}">
                  <a16:creationId xmlns:a16="http://schemas.microsoft.com/office/drawing/2014/main" id="{EC30BFE9-D9E6-60E9-C988-049B60406BE2}"/>
                </a:ext>
              </a:extLst>
            </p:cNvPr>
            <p:cNvGrpSpPr/>
            <p:nvPr/>
          </p:nvGrpSpPr>
          <p:grpSpPr>
            <a:xfrm>
              <a:off x="5049857" y="1110779"/>
              <a:ext cx="2573082" cy="362542"/>
              <a:chOff x="0" y="0"/>
              <a:chExt cx="2629882" cy="186257"/>
            </a:xfrm>
          </p:grpSpPr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38921B2C-8FE4-8C2C-3DD1-32A45AFB1E48}"/>
                  </a:ext>
                </a:extLst>
              </p:cNvPr>
              <p:cNvSpPr/>
              <p:nvPr/>
            </p:nvSpPr>
            <p:spPr>
              <a:xfrm>
                <a:off x="0" y="0"/>
                <a:ext cx="2629882" cy="186257"/>
              </a:xfrm>
              <a:custGeom>
                <a:avLst/>
                <a:gdLst/>
                <a:ahLst/>
                <a:cxnLst/>
                <a:rect l="l" t="t" r="r" b="b"/>
                <a:pathLst>
                  <a:path w="2629882" h="186257">
                    <a:moveTo>
                      <a:pt x="78967" y="0"/>
                    </a:moveTo>
                    <a:lnTo>
                      <a:pt x="2550916" y="0"/>
                    </a:lnTo>
                    <a:cubicBezTo>
                      <a:pt x="2571859" y="0"/>
                      <a:pt x="2591944" y="8320"/>
                      <a:pt x="2606753" y="23129"/>
                    </a:cubicBezTo>
                    <a:cubicBezTo>
                      <a:pt x="2621562" y="37938"/>
                      <a:pt x="2629882" y="58023"/>
                      <a:pt x="2629882" y="78967"/>
                    </a:cubicBezTo>
                    <a:lnTo>
                      <a:pt x="2629882" y="107290"/>
                    </a:lnTo>
                    <a:cubicBezTo>
                      <a:pt x="2629882" y="128234"/>
                      <a:pt x="2621562" y="148319"/>
                      <a:pt x="2606753" y="163128"/>
                    </a:cubicBezTo>
                    <a:cubicBezTo>
                      <a:pt x="2591944" y="177937"/>
                      <a:pt x="2571859" y="186257"/>
                      <a:pt x="2550916" y="186257"/>
                    </a:cubicBezTo>
                    <a:lnTo>
                      <a:pt x="78967" y="186257"/>
                    </a:lnTo>
                    <a:cubicBezTo>
                      <a:pt x="58023" y="186257"/>
                      <a:pt x="37938" y="177937"/>
                      <a:pt x="23129" y="163128"/>
                    </a:cubicBezTo>
                    <a:cubicBezTo>
                      <a:pt x="8320" y="148319"/>
                      <a:pt x="0" y="128234"/>
                      <a:pt x="0" y="107290"/>
                    </a:cubicBezTo>
                    <a:lnTo>
                      <a:pt x="0" y="78967"/>
                    </a:lnTo>
                    <a:cubicBezTo>
                      <a:pt x="0" y="58023"/>
                      <a:pt x="8320" y="37938"/>
                      <a:pt x="23129" y="23129"/>
                    </a:cubicBezTo>
                    <a:cubicBezTo>
                      <a:pt x="37938" y="8320"/>
                      <a:pt x="58023" y="0"/>
                      <a:pt x="78967" y="0"/>
                    </a:cubicBezTo>
                    <a:close/>
                  </a:path>
                </a:pathLst>
              </a:custGeom>
              <a:solidFill>
                <a:srgbClr val="004AAD"/>
              </a:solidFill>
            </p:spPr>
          </p:sp>
          <p:sp>
            <p:nvSpPr>
              <p:cNvPr id="40" name="TextBox 26">
                <a:extLst>
                  <a:ext uri="{FF2B5EF4-FFF2-40B4-BE49-F238E27FC236}">
                    <a16:creationId xmlns:a16="http://schemas.microsoft.com/office/drawing/2014/main" id="{5E9421F9-5142-0A13-B3E0-B83F19F7E6DC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629882" cy="214832"/>
              </a:xfrm>
              <a:prstGeom prst="rect">
                <a:avLst/>
              </a:prstGeom>
            </p:spPr>
            <p:txBody>
              <a:bodyPr lIns="44414" tIns="44414" rIns="44414" bIns="44414" rtlCol="0" anchor="ctr"/>
              <a:lstStyle/>
              <a:p>
                <a:pPr algn="ctr">
                  <a:lnSpc>
                    <a:spcPts val="1713"/>
                  </a:lnSpc>
                  <a:spcBef>
                    <a:spcPct val="0"/>
                  </a:spcBef>
                </a:pPr>
                <a:endParaRPr sz="1574"/>
              </a:p>
            </p:txBody>
          </p:sp>
        </p:grpSp>
        <p:sp>
          <p:nvSpPr>
            <p:cNvPr id="41" name="TextBox 71">
              <a:extLst>
                <a:ext uri="{FF2B5EF4-FFF2-40B4-BE49-F238E27FC236}">
                  <a16:creationId xmlns:a16="http://schemas.microsoft.com/office/drawing/2014/main" id="{8577F197-D7C6-47D2-09F7-C727B6497B31}"/>
                </a:ext>
              </a:extLst>
            </p:cNvPr>
            <p:cNvSpPr txBox="1"/>
            <p:nvPr/>
          </p:nvSpPr>
          <p:spPr>
            <a:xfrm>
              <a:off x="5118359" y="1138428"/>
              <a:ext cx="2459919" cy="333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65"/>
                </a:lnSpc>
              </a:pPr>
              <a:r>
                <a:rPr lang="th-TH" sz="14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กำแพงเพชร</a:t>
              </a:r>
              <a:r>
                <a:rPr lang="th-TH" sz="10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</a:t>
              </a:r>
              <a:r>
                <a:rPr lang="en-US" sz="1000" b="1" dirty="0" err="1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สถานการณ์โรคที่พบผู้ป่วยสูงสุด</a:t>
              </a:r>
              <a:endParaRPr lang="en-US" sz="1000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  <a:p>
              <a:pPr algn="ctr">
                <a:lnSpc>
                  <a:spcPts val="1265"/>
                </a:lnSpc>
              </a:pPr>
              <a:r>
                <a:rPr lang="en-US" sz="1000" b="1" dirty="0" err="1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ในช่วง</a:t>
              </a:r>
              <a:r>
                <a:rPr lang="en-US" sz="10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4 </a:t>
              </a:r>
              <a:r>
                <a:rPr lang="en-US" sz="1000" b="1" dirty="0" err="1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สัปดาห์ล่าสุด</a:t>
              </a:r>
              <a:r>
                <a:rPr lang="en-US" sz="10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</a:t>
              </a:r>
              <a:r>
                <a:rPr lang="th-TH" sz="10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(สป. 11</a:t>
              </a:r>
              <a:r>
                <a:rPr lang="en-US" sz="10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-</a:t>
              </a:r>
              <a:r>
                <a:rPr lang="th-TH" sz="10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14) </a:t>
              </a:r>
              <a:r>
                <a:rPr lang="th-TH" sz="1000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10 อันดับโรค</a:t>
              </a:r>
              <a:endParaRPr lang="en-US" sz="1000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BDC5FF92-BC42-9EC0-8F1F-28CB4BEE8A2D}"/>
              </a:ext>
            </a:extLst>
          </p:cNvPr>
          <p:cNvSpPr txBox="1"/>
          <p:nvPr/>
        </p:nvSpPr>
        <p:spPr>
          <a:xfrm>
            <a:off x="4655408" y="5939026"/>
            <a:ext cx="304454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00" dirty="0">
                <a:latin typeface="Cloud Soft" panose="020B0604020202020204" charset="0"/>
                <a:cs typeface="Cloud Soft" panose="020B0604020202020204" charset="0"/>
              </a:rPr>
              <a:t>ค่าฝุ่นละอองขนาดไม่เกิน 2.5 ไมครอน (</a:t>
            </a:r>
            <a:r>
              <a:rPr lang="en-US" sz="900" dirty="0">
                <a:latin typeface="Cloud Soft" panose="020B0604020202020204" charset="0"/>
                <a:cs typeface="Cloud Soft" panose="020B0604020202020204" charset="0"/>
              </a:rPr>
              <a:t>PM 2.5)</a:t>
            </a:r>
            <a:r>
              <a:rPr lang="th-TH" sz="900" dirty="0">
                <a:latin typeface="Cloud Soft" panose="020B0604020202020204" charset="0"/>
                <a:cs typeface="Cloud Soft" panose="020B0604020202020204" charset="0"/>
              </a:rPr>
              <a:t> มีค่าเฉลี่ย 24 ชั่วโมง           มีค่าอยู่ในช่วง 49.7 – 75.4 ไมโครกรัมต่อลูกบาศก์เมตร </a:t>
            </a:r>
            <a:br>
              <a:rPr lang="th-TH" sz="900" dirty="0">
                <a:latin typeface="Cloud Soft" panose="020B0604020202020204" charset="0"/>
                <a:cs typeface="Cloud Soft" panose="020B0604020202020204" charset="0"/>
              </a:rPr>
            </a:br>
            <a:r>
              <a:rPr lang="th-TH" sz="900" dirty="0">
                <a:latin typeface="Cloud Soft" panose="020B0604020202020204" charset="0"/>
                <a:cs typeface="Cloud Soft" panose="020B0604020202020204" charset="0"/>
              </a:rPr>
              <a:t>ซึ่งมีจำนวนวันที่เกินค่ามาตรฐาน จำนวน 7 วัน </a:t>
            </a:r>
            <a:br>
              <a:rPr lang="th-TH" sz="900" dirty="0">
                <a:latin typeface="Cloud Soft" panose="020B0604020202020204" charset="0"/>
                <a:cs typeface="Cloud Soft" panose="020B0604020202020204" charset="0"/>
              </a:rPr>
            </a:br>
            <a:r>
              <a:rPr lang="th-TH" sz="900" dirty="0">
                <a:latin typeface="Cloud Soft" panose="020B0604020202020204" charset="0"/>
                <a:cs typeface="Cloud Soft" panose="020B0604020202020204" charset="0"/>
              </a:rPr>
              <a:t>(วันที่ 23 – 29 มีนาคม 2568) </a:t>
            </a:r>
          </a:p>
          <a:p>
            <a:pPr algn="ctr"/>
            <a:r>
              <a:rPr lang="th-TH" sz="900" dirty="0">
                <a:latin typeface="Cloud Soft" panose="020B0604020202020204" charset="0"/>
                <a:cs typeface="Cloud Soft" panose="020B0604020202020204" charset="0"/>
              </a:rPr>
              <a:t>(ค่ามาตรฐาน </a:t>
            </a:r>
            <a:r>
              <a:rPr lang="en-US" sz="900" dirty="0">
                <a:latin typeface="Cloud Soft" panose="020B0604020202020204" charset="0"/>
                <a:cs typeface="Cloud Soft" panose="020B0604020202020204" charset="0"/>
              </a:rPr>
              <a:t>PM2.5 </a:t>
            </a:r>
            <a:r>
              <a:rPr lang="th-TH" sz="900" dirty="0">
                <a:latin typeface="Cloud Soft" panose="020B0604020202020204" charset="0"/>
                <a:cs typeface="Cloud Soft" panose="020B0604020202020204" charset="0"/>
              </a:rPr>
              <a:t>เฉลี่ย 24 ชั่วโมง ไม่เกิน 37.5 มคก./ลบ.ม.)</a:t>
            </a:r>
          </a:p>
        </p:txBody>
      </p:sp>
      <p:grpSp>
        <p:nvGrpSpPr>
          <p:cNvPr id="90" name="Group 24">
            <a:extLst>
              <a:ext uri="{FF2B5EF4-FFF2-40B4-BE49-F238E27FC236}">
                <a16:creationId xmlns:a16="http://schemas.microsoft.com/office/drawing/2014/main" id="{F8118A23-AE2B-BB31-9BDE-BEEFE94E4917}"/>
              </a:ext>
            </a:extLst>
          </p:cNvPr>
          <p:cNvGrpSpPr/>
          <p:nvPr/>
        </p:nvGrpSpPr>
        <p:grpSpPr>
          <a:xfrm>
            <a:off x="5247474" y="4127613"/>
            <a:ext cx="2186483" cy="206949"/>
            <a:chOff x="0" y="0"/>
            <a:chExt cx="2629882" cy="186257"/>
          </a:xfrm>
        </p:grpSpPr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7DC7C07B-46DF-78ED-0D86-D340CE8381E8}"/>
                </a:ext>
              </a:extLst>
            </p:cNvPr>
            <p:cNvSpPr/>
            <p:nvPr/>
          </p:nvSpPr>
          <p:spPr>
            <a:xfrm>
              <a:off x="0" y="0"/>
              <a:ext cx="2629882" cy="186257"/>
            </a:xfrm>
            <a:custGeom>
              <a:avLst/>
              <a:gdLst/>
              <a:ahLst/>
              <a:cxnLst/>
              <a:rect l="l" t="t" r="r" b="b"/>
              <a:pathLst>
                <a:path w="2629882" h="186257">
                  <a:moveTo>
                    <a:pt x="78967" y="0"/>
                  </a:moveTo>
                  <a:lnTo>
                    <a:pt x="2550916" y="0"/>
                  </a:lnTo>
                  <a:cubicBezTo>
                    <a:pt x="2571859" y="0"/>
                    <a:pt x="2591944" y="8320"/>
                    <a:pt x="2606753" y="23129"/>
                  </a:cubicBezTo>
                  <a:cubicBezTo>
                    <a:pt x="2621562" y="37938"/>
                    <a:pt x="2629882" y="58023"/>
                    <a:pt x="2629882" y="78967"/>
                  </a:cubicBezTo>
                  <a:lnTo>
                    <a:pt x="2629882" y="107290"/>
                  </a:lnTo>
                  <a:cubicBezTo>
                    <a:pt x="2629882" y="128234"/>
                    <a:pt x="2621562" y="148319"/>
                    <a:pt x="2606753" y="163128"/>
                  </a:cubicBezTo>
                  <a:cubicBezTo>
                    <a:pt x="2591944" y="177937"/>
                    <a:pt x="2571859" y="186257"/>
                    <a:pt x="2550916" y="186257"/>
                  </a:cubicBezTo>
                  <a:lnTo>
                    <a:pt x="78967" y="186257"/>
                  </a:lnTo>
                  <a:cubicBezTo>
                    <a:pt x="58023" y="186257"/>
                    <a:pt x="37938" y="177937"/>
                    <a:pt x="23129" y="163128"/>
                  </a:cubicBezTo>
                  <a:cubicBezTo>
                    <a:pt x="8320" y="148319"/>
                    <a:pt x="0" y="128234"/>
                    <a:pt x="0" y="107290"/>
                  </a:cubicBezTo>
                  <a:lnTo>
                    <a:pt x="0" y="78967"/>
                  </a:lnTo>
                  <a:cubicBezTo>
                    <a:pt x="0" y="58023"/>
                    <a:pt x="8320" y="37938"/>
                    <a:pt x="23129" y="23129"/>
                  </a:cubicBezTo>
                  <a:cubicBezTo>
                    <a:pt x="37938" y="8320"/>
                    <a:pt x="58023" y="0"/>
                    <a:pt x="78967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92" name="TextBox 26">
              <a:extLst>
                <a:ext uri="{FF2B5EF4-FFF2-40B4-BE49-F238E27FC236}">
                  <a16:creationId xmlns:a16="http://schemas.microsoft.com/office/drawing/2014/main" id="{8A7BF01C-9328-37BF-FA38-78564A255AA3}"/>
                </a:ext>
              </a:extLst>
            </p:cNvPr>
            <p:cNvSpPr txBox="1"/>
            <p:nvPr/>
          </p:nvSpPr>
          <p:spPr>
            <a:xfrm>
              <a:off x="0" y="-28575"/>
              <a:ext cx="2629882" cy="214832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1574"/>
            </a:p>
          </p:txBody>
        </p:sp>
      </p:grpSp>
      <p:sp>
        <p:nvSpPr>
          <p:cNvPr id="94" name="TextBox 71">
            <a:extLst>
              <a:ext uri="{FF2B5EF4-FFF2-40B4-BE49-F238E27FC236}">
                <a16:creationId xmlns:a16="http://schemas.microsoft.com/office/drawing/2014/main" id="{3713BB2B-555A-08EC-37B6-6E5D88D7C670}"/>
              </a:ext>
            </a:extLst>
          </p:cNvPr>
          <p:cNvSpPr txBox="1"/>
          <p:nvPr/>
        </p:nvSpPr>
        <p:spPr>
          <a:xfrm>
            <a:off x="5293962" y="4153347"/>
            <a:ext cx="2179215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th-TH" sz="962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สถานการณ์ฝุ่นละอองขนาดเล็ก (</a:t>
            </a:r>
            <a:r>
              <a:rPr lang="en-US" sz="962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PM2.5) </a:t>
            </a:r>
            <a:endParaRPr lang="en-US" sz="962" b="1" dirty="0">
              <a:solidFill>
                <a:schemeClr val="accent2">
                  <a:lumMod val="40000"/>
                  <a:lumOff val="60000"/>
                </a:schemeClr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F3CE2B9-B27A-192C-C338-E800A4153510}"/>
              </a:ext>
            </a:extLst>
          </p:cNvPr>
          <p:cNvSpPr txBox="1"/>
          <p:nvPr/>
        </p:nvSpPr>
        <p:spPr>
          <a:xfrm>
            <a:off x="6074763" y="636705"/>
            <a:ext cx="1479545" cy="23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18" dirty="0">
                <a:solidFill>
                  <a:schemeClr val="bg1"/>
                </a:solidFill>
                <a:latin typeface="Cloud Soft" panose="020B0604020202020204" charset="0"/>
                <a:cs typeface="Cloud Soft" panose="020B0604020202020204" charset="0"/>
              </a:rPr>
              <a:t>(วันที่ 23 มี.ค. – 29 มี.ค. 68)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05526" y="4636610"/>
            <a:ext cx="2186483" cy="264225"/>
            <a:chOff x="1112046" y="4298141"/>
            <a:chExt cx="2186483" cy="264225"/>
          </a:xfrm>
        </p:grpSpPr>
        <p:grpSp>
          <p:nvGrpSpPr>
            <p:cNvPr id="97" name="Group 24">
              <a:extLst>
                <a:ext uri="{FF2B5EF4-FFF2-40B4-BE49-F238E27FC236}">
                  <a16:creationId xmlns:a16="http://schemas.microsoft.com/office/drawing/2014/main" id="{B0F55C3D-DD83-A9B6-60DD-BEAED909736B}"/>
                </a:ext>
              </a:extLst>
            </p:cNvPr>
            <p:cNvGrpSpPr/>
            <p:nvPr/>
          </p:nvGrpSpPr>
          <p:grpSpPr>
            <a:xfrm>
              <a:off x="1112046" y="4298141"/>
              <a:ext cx="2186483" cy="264225"/>
              <a:chOff x="0" y="-28575"/>
              <a:chExt cx="2629882" cy="237806"/>
            </a:xfrm>
          </p:grpSpPr>
          <p:sp>
            <p:nvSpPr>
              <p:cNvPr id="98" name="Freeform 25">
                <a:extLst>
                  <a:ext uri="{FF2B5EF4-FFF2-40B4-BE49-F238E27FC236}">
                    <a16:creationId xmlns:a16="http://schemas.microsoft.com/office/drawing/2014/main" id="{9F59ED47-B6CD-5C6B-67EE-A5920AF03BF5}"/>
                  </a:ext>
                </a:extLst>
              </p:cNvPr>
              <p:cNvSpPr/>
              <p:nvPr/>
            </p:nvSpPr>
            <p:spPr>
              <a:xfrm>
                <a:off x="501134" y="-1"/>
                <a:ext cx="1639795" cy="209232"/>
              </a:xfrm>
              <a:custGeom>
                <a:avLst/>
                <a:gdLst/>
                <a:ahLst/>
                <a:cxnLst/>
                <a:rect l="l" t="t" r="r" b="b"/>
                <a:pathLst>
                  <a:path w="2629882" h="186257">
                    <a:moveTo>
                      <a:pt x="78967" y="0"/>
                    </a:moveTo>
                    <a:lnTo>
                      <a:pt x="2550916" y="0"/>
                    </a:lnTo>
                    <a:cubicBezTo>
                      <a:pt x="2571859" y="0"/>
                      <a:pt x="2591944" y="8320"/>
                      <a:pt x="2606753" y="23129"/>
                    </a:cubicBezTo>
                    <a:cubicBezTo>
                      <a:pt x="2621562" y="37938"/>
                      <a:pt x="2629882" y="58023"/>
                      <a:pt x="2629882" y="78967"/>
                    </a:cubicBezTo>
                    <a:lnTo>
                      <a:pt x="2629882" y="107290"/>
                    </a:lnTo>
                    <a:cubicBezTo>
                      <a:pt x="2629882" y="128234"/>
                      <a:pt x="2621562" y="148319"/>
                      <a:pt x="2606753" y="163128"/>
                    </a:cubicBezTo>
                    <a:cubicBezTo>
                      <a:pt x="2591944" y="177937"/>
                      <a:pt x="2571859" y="186257"/>
                      <a:pt x="2550916" y="186257"/>
                    </a:cubicBezTo>
                    <a:lnTo>
                      <a:pt x="78967" y="186257"/>
                    </a:lnTo>
                    <a:cubicBezTo>
                      <a:pt x="58023" y="186257"/>
                      <a:pt x="37938" y="177937"/>
                      <a:pt x="23129" y="163128"/>
                    </a:cubicBezTo>
                    <a:cubicBezTo>
                      <a:pt x="8320" y="148319"/>
                      <a:pt x="0" y="128234"/>
                      <a:pt x="0" y="107290"/>
                    </a:cubicBezTo>
                    <a:lnTo>
                      <a:pt x="0" y="78967"/>
                    </a:lnTo>
                    <a:cubicBezTo>
                      <a:pt x="0" y="58023"/>
                      <a:pt x="8320" y="37938"/>
                      <a:pt x="23129" y="23129"/>
                    </a:cubicBezTo>
                    <a:cubicBezTo>
                      <a:pt x="37938" y="8320"/>
                      <a:pt x="58023" y="0"/>
                      <a:pt x="78967" y="0"/>
                    </a:cubicBezTo>
                    <a:close/>
                  </a:path>
                </a:pathLst>
              </a:custGeom>
              <a:solidFill>
                <a:srgbClr val="004AAD"/>
              </a:solidFill>
            </p:spPr>
          </p:sp>
          <p:sp>
            <p:nvSpPr>
              <p:cNvPr id="104" name="TextBox 26">
                <a:extLst>
                  <a:ext uri="{FF2B5EF4-FFF2-40B4-BE49-F238E27FC236}">
                    <a16:creationId xmlns:a16="http://schemas.microsoft.com/office/drawing/2014/main" id="{E91482D1-81BF-2569-8BE7-E91479D51E4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629882" cy="214832"/>
              </a:xfrm>
              <a:prstGeom prst="rect">
                <a:avLst/>
              </a:prstGeom>
            </p:spPr>
            <p:txBody>
              <a:bodyPr lIns="44414" tIns="44414" rIns="44414" bIns="44414" rtlCol="0" anchor="ctr"/>
              <a:lstStyle/>
              <a:p>
                <a:pPr algn="ctr">
                  <a:lnSpc>
                    <a:spcPts val="1713"/>
                  </a:lnSpc>
                  <a:spcBef>
                    <a:spcPct val="0"/>
                  </a:spcBef>
                </a:pPr>
                <a:endParaRPr sz="1574"/>
              </a:p>
            </p:txBody>
          </p:sp>
        </p:grpSp>
        <p:sp>
          <p:nvSpPr>
            <p:cNvPr id="107" name="TextBox 71">
              <a:extLst>
                <a:ext uri="{FF2B5EF4-FFF2-40B4-BE49-F238E27FC236}">
                  <a16:creationId xmlns:a16="http://schemas.microsoft.com/office/drawing/2014/main" id="{B7CB4771-C624-3A1C-827B-36A59601D507}"/>
                </a:ext>
              </a:extLst>
            </p:cNvPr>
            <p:cNvSpPr txBox="1"/>
            <p:nvPr/>
          </p:nvSpPr>
          <p:spPr>
            <a:xfrm>
              <a:off x="1562808" y="4355733"/>
              <a:ext cx="1284957" cy="1667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65"/>
                </a:lnSpc>
              </a:pPr>
              <a:r>
                <a:rPr lang="th-TH" sz="962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สถานการณ์อุบัติเหตุทางถนน </a:t>
              </a:r>
              <a:endParaRPr lang="en-US" sz="962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</p:txBody>
        </p:sp>
      </p:grp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70E847C1-1F0A-4DD4-4CDC-217F37A38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483309"/>
              </p:ext>
            </p:extLst>
          </p:nvPr>
        </p:nvGraphicFramePr>
        <p:xfrm>
          <a:off x="74149" y="5171806"/>
          <a:ext cx="4150660" cy="53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457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403179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494419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  <a:gridCol w="392850">
                  <a:extLst>
                    <a:ext uri="{9D8B030D-6E8A-4147-A177-3AD203B41FA5}">
                      <a16:colId xmlns:a16="http://schemas.microsoft.com/office/drawing/2014/main" val="2551505949"/>
                    </a:ext>
                  </a:extLst>
                </a:gridCol>
                <a:gridCol w="420394">
                  <a:extLst>
                    <a:ext uri="{9D8B030D-6E8A-4147-A177-3AD203B41FA5}">
                      <a16:colId xmlns:a16="http://schemas.microsoft.com/office/drawing/2014/main" val="3780127391"/>
                    </a:ext>
                  </a:extLst>
                </a:gridCol>
                <a:gridCol w="315469">
                  <a:extLst>
                    <a:ext uri="{9D8B030D-6E8A-4147-A177-3AD203B41FA5}">
                      <a16:colId xmlns:a16="http://schemas.microsoft.com/office/drawing/2014/main" val="3897187562"/>
                    </a:ext>
                  </a:extLst>
                </a:gridCol>
                <a:gridCol w="392850">
                  <a:extLst>
                    <a:ext uri="{9D8B030D-6E8A-4147-A177-3AD203B41FA5}">
                      <a16:colId xmlns:a16="http://schemas.microsoft.com/office/drawing/2014/main" val="1330119505"/>
                    </a:ext>
                  </a:extLst>
                </a:gridCol>
                <a:gridCol w="466874">
                  <a:extLst>
                    <a:ext uri="{9D8B030D-6E8A-4147-A177-3AD203B41FA5}">
                      <a16:colId xmlns:a16="http://schemas.microsoft.com/office/drawing/2014/main" val="1791955099"/>
                    </a:ext>
                  </a:extLst>
                </a:gridCol>
                <a:gridCol w="392850">
                  <a:extLst>
                    <a:ext uri="{9D8B030D-6E8A-4147-A177-3AD203B41FA5}">
                      <a16:colId xmlns:a16="http://schemas.microsoft.com/office/drawing/2014/main" val="357715524"/>
                    </a:ext>
                  </a:extLst>
                </a:gridCol>
                <a:gridCol w="470318">
                  <a:extLst>
                    <a:ext uri="{9D8B030D-6E8A-4147-A177-3AD203B41FA5}">
                      <a16:colId xmlns:a16="http://schemas.microsoft.com/office/drawing/2014/main" val="300446012"/>
                    </a:ext>
                  </a:extLst>
                </a:gridCol>
              </a:tblGrid>
              <a:tr h="15362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รวม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บาดเจ็บ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เสียชีวิต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รวม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EMS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Admit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5362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5362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127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100.00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0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0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127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47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37.01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35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27.56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</a:tbl>
          </a:graphicData>
        </a:graphic>
      </p:graphicFrame>
      <p:sp>
        <p:nvSpPr>
          <p:cNvPr id="111" name="TextBox 110">
            <a:extLst>
              <a:ext uri="{FF2B5EF4-FFF2-40B4-BE49-F238E27FC236}">
                <a16:creationId xmlns:a16="http://schemas.microsoft.com/office/drawing/2014/main" id="{3242348E-1702-8596-3A69-F9CE73A284EA}"/>
              </a:ext>
            </a:extLst>
          </p:cNvPr>
          <p:cNvSpPr txBox="1"/>
          <p:nvPr/>
        </p:nvSpPr>
        <p:spPr>
          <a:xfrm>
            <a:off x="290922" y="4884320"/>
            <a:ext cx="38765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800" dirty="0">
                <a:latin typeface="Cloud Soft" panose="020B0604020202020204" charset="0"/>
                <a:cs typeface="Cloud Soft" panose="020B0604020202020204" charset="0"/>
              </a:rPr>
              <a:t>แสดงจำนวนผู้บาดเจ็บและเสียชีวิตจากอุบัติเหตุจราจร จังหวัดกำแพงเพชร </a:t>
            </a:r>
          </a:p>
          <a:p>
            <a:pPr algn="ctr"/>
            <a:r>
              <a:rPr lang="th-TH" sz="800" dirty="0">
                <a:latin typeface="Cloud Soft" panose="020B0604020202020204" charset="0"/>
                <a:cs typeface="Cloud Soft" panose="020B0604020202020204" charset="0"/>
              </a:rPr>
              <a:t>วันที่เกิดเหตุจาก วันที่ 23 มี.ค. – 29 มี.ค. 2568</a:t>
            </a:r>
          </a:p>
        </p:txBody>
      </p:sp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76A8A227-3905-E03B-94B3-0271469C0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30978"/>
              </p:ext>
            </p:extLst>
          </p:nvPr>
        </p:nvGraphicFramePr>
        <p:xfrm>
          <a:off x="75922" y="6024310"/>
          <a:ext cx="4236595" cy="636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391">
                  <a:extLst>
                    <a:ext uri="{9D8B030D-6E8A-4147-A177-3AD203B41FA5}">
                      <a16:colId xmlns:a16="http://schemas.microsoft.com/office/drawing/2014/main" val="1761043687"/>
                    </a:ext>
                  </a:extLst>
                </a:gridCol>
                <a:gridCol w="454782">
                  <a:extLst>
                    <a:ext uri="{9D8B030D-6E8A-4147-A177-3AD203B41FA5}">
                      <a16:colId xmlns:a16="http://schemas.microsoft.com/office/drawing/2014/main" val="3189603593"/>
                    </a:ext>
                  </a:extLst>
                </a:gridCol>
                <a:gridCol w="557697">
                  <a:extLst>
                    <a:ext uri="{9D8B030D-6E8A-4147-A177-3AD203B41FA5}">
                      <a16:colId xmlns:a16="http://schemas.microsoft.com/office/drawing/2014/main" val="1189042582"/>
                    </a:ext>
                  </a:extLst>
                </a:gridCol>
                <a:gridCol w="443129">
                  <a:extLst>
                    <a:ext uri="{9D8B030D-6E8A-4147-A177-3AD203B41FA5}">
                      <a16:colId xmlns:a16="http://schemas.microsoft.com/office/drawing/2014/main" val="2551505949"/>
                    </a:ext>
                  </a:extLst>
                </a:gridCol>
                <a:gridCol w="474197">
                  <a:extLst>
                    <a:ext uri="{9D8B030D-6E8A-4147-A177-3AD203B41FA5}">
                      <a16:colId xmlns:a16="http://schemas.microsoft.com/office/drawing/2014/main" val="3780127391"/>
                    </a:ext>
                  </a:extLst>
                </a:gridCol>
                <a:gridCol w="443129">
                  <a:extLst>
                    <a:ext uri="{9D8B030D-6E8A-4147-A177-3AD203B41FA5}">
                      <a16:colId xmlns:a16="http://schemas.microsoft.com/office/drawing/2014/main" val="1330119505"/>
                    </a:ext>
                  </a:extLst>
                </a:gridCol>
                <a:gridCol w="526629">
                  <a:extLst>
                    <a:ext uri="{9D8B030D-6E8A-4147-A177-3AD203B41FA5}">
                      <a16:colId xmlns:a16="http://schemas.microsoft.com/office/drawing/2014/main" val="1791955099"/>
                    </a:ext>
                  </a:extLst>
                </a:gridCol>
                <a:gridCol w="443129">
                  <a:extLst>
                    <a:ext uri="{9D8B030D-6E8A-4147-A177-3AD203B41FA5}">
                      <a16:colId xmlns:a16="http://schemas.microsoft.com/office/drawing/2014/main" val="357715524"/>
                    </a:ext>
                  </a:extLst>
                </a:gridCol>
                <a:gridCol w="530512">
                  <a:extLst>
                    <a:ext uri="{9D8B030D-6E8A-4147-A177-3AD203B41FA5}">
                      <a16:colId xmlns:a16="http://schemas.microsoft.com/office/drawing/2014/main" val="300446012"/>
                    </a:ext>
                  </a:extLst>
                </a:gridCol>
              </a:tblGrid>
              <a:tr h="210124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รวม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ดื่มแล้วขับ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อายุ</a:t>
                      </a:r>
                      <a:r>
                        <a:rPr kumimoji="0" lang="en-US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 &lt; 20 </a:t>
                      </a: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ปี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ดื่มแล้วขับ</a:t>
                      </a:r>
                      <a:r>
                        <a:rPr kumimoji="0" lang="en-US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 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ไม่สวมหมวก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ไม่คาดเข็มขัด</a:t>
                      </a: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086921"/>
                  </a:ext>
                </a:extLst>
              </a:tr>
              <a:tr h="13526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ราย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%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36789"/>
                  </a:ext>
                </a:extLst>
              </a:tr>
              <a:tr h="13526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7.09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0/15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0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95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91.35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13</a:t>
                      </a:r>
                      <a:endParaRPr kumimoji="0" lang="en-US" sz="6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anit" pitchFamily="2" charset="-34"/>
                        <a:ea typeface="Cloud Soft Bold"/>
                        <a:cs typeface="Kanit" pitchFamily="2" charset="-34"/>
                        <a:sym typeface="Cloud Soft Bold"/>
                      </a:endParaRP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6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anit" pitchFamily="2" charset="-34"/>
                          <a:ea typeface="Cloud Soft Bold"/>
                          <a:cs typeface="Kanit" pitchFamily="2" charset="-34"/>
                          <a:sym typeface="Cloud Soft Bold"/>
                        </a:rPr>
                        <a:t>100.00</a:t>
                      </a:r>
                    </a:p>
                  </a:txBody>
                  <a:tcPr marL="79947" marR="79947" marT="39972" marB="3997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460678"/>
                  </a:ext>
                </a:extLst>
              </a:tr>
            </a:tbl>
          </a:graphicData>
        </a:graphic>
      </p:graphicFrame>
      <p:sp>
        <p:nvSpPr>
          <p:cNvPr id="113" name="TextBox 112">
            <a:extLst>
              <a:ext uri="{FF2B5EF4-FFF2-40B4-BE49-F238E27FC236}">
                <a16:creationId xmlns:a16="http://schemas.microsoft.com/office/drawing/2014/main" id="{905B8CBE-7804-130F-F40D-479631D9D436}"/>
              </a:ext>
            </a:extLst>
          </p:cNvPr>
          <p:cNvSpPr txBox="1"/>
          <p:nvPr/>
        </p:nvSpPr>
        <p:spPr>
          <a:xfrm>
            <a:off x="309528" y="5736301"/>
            <a:ext cx="38765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800" dirty="0">
                <a:latin typeface="Cloud Soft" panose="020B0604020202020204" charset="0"/>
                <a:cs typeface="Cloud Soft" panose="020B0604020202020204" charset="0"/>
              </a:rPr>
              <a:t>แสดงปัจจัยเสี่ยงของผู้บาดเจ็บและเสียชีวิตจากอุบัติเหตุจราจร จังหวัดกำแพงเพชร </a:t>
            </a:r>
          </a:p>
          <a:p>
            <a:pPr algn="ctr"/>
            <a:r>
              <a:rPr lang="th-TH" sz="800" dirty="0">
                <a:latin typeface="Cloud Soft" panose="020B0604020202020204" charset="0"/>
                <a:cs typeface="Cloud Soft" panose="020B0604020202020204" charset="0"/>
              </a:rPr>
              <a:t>วันที่เกิดเหตุจาก 23 มี.ค. – 29 มี.ค. 2568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87CCF65-583C-FB79-DA8D-6901DE03A526}"/>
              </a:ext>
            </a:extLst>
          </p:cNvPr>
          <p:cNvSpPr txBox="1"/>
          <p:nvPr/>
        </p:nvSpPr>
        <p:spPr>
          <a:xfrm>
            <a:off x="2066371" y="6634502"/>
            <a:ext cx="2361249" cy="189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>
              <a:lnSpc>
                <a:spcPct val="107000"/>
              </a:lnSpc>
              <a:spcAft>
                <a:spcPts val="699"/>
              </a:spcAft>
            </a:pPr>
            <a:r>
              <a:rPr lang="th-TH" sz="600" dirty="0"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ที่มา</a:t>
            </a:r>
            <a:r>
              <a:rPr lang="en-US" sz="600" dirty="0"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 :</a:t>
            </a:r>
            <a:r>
              <a:rPr lang="th-TH" sz="600" b="1" dirty="0"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 </a:t>
            </a:r>
            <a:r>
              <a:rPr lang="en-US" sz="600" u="sng" dirty="0">
                <a:solidFill>
                  <a:srgbClr val="00B0F0"/>
                </a:solidFill>
                <a:latin typeface="Kanit" pitchFamily="2" charset="-34"/>
                <a:ea typeface="Calibri" panose="020F0502020204030204" pitchFamily="34" charset="0"/>
                <a:cs typeface="Kanit" pitchFamily="2" charset="-34"/>
                <a:hlinkClick r:id="rId7"/>
              </a:rPr>
              <a:t>https://connect.moph.go.th/pher-plus/</a:t>
            </a:r>
            <a:r>
              <a:rPr lang="th-TH" sz="600" u="sng" dirty="0">
                <a:solidFill>
                  <a:srgbClr val="00B0F0"/>
                </a:solidFill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 </a:t>
            </a:r>
            <a:r>
              <a:rPr lang="th-TH" sz="600" dirty="0">
                <a:latin typeface="Kanit" pitchFamily="2" charset="-34"/>
                <a:cs typeface="Kanit" pitchFamily="2" charset="-34"/>
              </a:rPr>
              <a:t>ข้อมูล ณ 29 มี.ค. 68</a:t>
            </a:r>
            <a:endParaRPr lang="en-US" sz="600" dirty="0">
              <a:solidFill>
                <a:srgbClr val="00B0F0"/>
              </a:solidFill>
              <a:latin typeface="Kanit" pitchFamily="2" charset="-34"/>
              <a:ea typeface="Calibri" panose="020F0502020204030204" pitchFamily="34" charset="0"/>
              <a:cs typeface="Kanit" pitchFamily="2" charset="-34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9D3B49D-C02B-AFA1-A880-C7D6A66D4DAC}"/>
              </a:ext>
            </a:extLst>
          </p:cNvPr>
          <p:cNvSpPr txBox="1"/>
          <p:nvPr/>
        </p:nvSpPr>
        <p:spPr>
          <a:xfrm>
            <a:off x="5874044" y="6634502"/>
            <a:ext cx="1809353" cy="189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99"/>
              </a:spcAft>
            </a:pPr>
            <a:r>
              <a:rPr lang="th-TH" sz="600" dirty="0"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ที่มา</a:t>
            </a:r>
            <a:r>
              <a:rPr lang="en-US" sz="600" dirty="0"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 :</a:t>
            </a:r>
            <a:r>
              <a:rPr lang="th-TH" sz="600" b="1" dirty="0"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 </a:t>
            </a:r>
            <a:r>
              <a:rPr lang="en-US" sz="600" u="sng" dirty="0">
                <a:solidFill>
                  <a:srgbClr val="0000FF"/>
                </a:solidFill>
                <a:latin typeface="Kanit" pitchFamily="2" charset="-34"/>
                <a:ea typeface="Calibri" panose="020F0502020204030204" pitchFamily="34" charset="0"/>
                <a:cs typeface="Kanit" pitchFamily="2" charset="-34"/>
                <a:hlinkClick r:id="rId8"/>
              </a:rPr>
              <a:t>http://www.air4thai.net</a:t>
            </a:r>
            <a:r>
              <a:rPr lang="th-TH" sz="600" u="sng" dirty="0">
                <a:solidFill>
                  <a:srgbClr val="0000FF"/>
                </a:solidFill>
                <a:latin typeface="Kanit" pitchFamily="2" charset="-34"/>
                <a:ea typeface="Calibri" panose="020F0502020204030204" pitchFamily="34" charset="0"/>
                <a:cs typeface="Kanit" pitchFamily="2" charset="-34"/>
              </a:rPr>
              <a:t> </a:t>
            </a:r>
            <a:r>
              <a:rPr lang="th-TH" sz="600" dirty="0">
                <a:latin typeface="Kanit" pitchFamily="2" charset="-34"/>
                <a:cs typeface="Kanit" pitchFamily="2" charset="-34"/>
              </a:rPr>
              <a:t>ข้อมูล ณ 29 มี.ค. 68</a:t>
            </a:r>
            <a:endParaRPr lang="en-US" sz="600" dirty="0">
              <a:solidFill>
                <a:srgbClr val="00B0F0"/>
              </a:solidFill>
              <a:latin typeface="Kanit" pitchFamily="2" charset="-34"/>
              <a:ea typeface="Calibri" panose="020F0502020204030204" pitchFamily="34" charset="0"/>
              <a:cs typeface="Kanit" pitchFamily="2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68879" y="3810417"/>
            <a:ext cx="2114519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" dirty="0">
                <a:latin typeface="Kanit" pitchFamily="2" charset="-34"/>
                <a:cs typeface="Kanit" pitchFamily="2" charset="-34"/>
              </a:rPr>
              <a:t>ที่มา</a:t>
            </a:r>
            <a:r>
              <a:rPr lang="en-US" sz="600" dirty="0">
                <a:latin typeface="Kanit" pitchFamily="2" charset="-34"/>
                <a:cs typeface="Kanit" pitchFamily="2" charset="-34"/>
              </a:rPr>
              <a:t> </a:t>
            </a:r>
            <a:r>
              <a:rPr lang="en-US" sz="600" dirty="0">
                <a:solidFill>
                  <a:srgbClr val="0070C0"/>
                </a:solidFill>
                <a:latin typeface="Kanit" pitchFamily="2" charset="-34"/>
                <a:cs typeface="Kanit" pitchFamily="2" charset="-34"/>
              </a:rPr>
              <a:t>: </a:t>
            </a:r>
            <a:r>
              <a:rPr lang="th-TH" sz="600" dirty="0">
                <a:solidFill>
                  <a:srgbClr val="0070C0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en-US" sz="600" u="sng" dirty="0">
                <a:solidFill>
                  <a:srgbClr val="0000FF"/>
                </a:solidFill>
                <a:latin typeface="Kanit" pitchFamily="2" charset="-34"/>
                <a:cs typeface="Kanit" pitchFamily="2" charset="-34"/>
                <a:hlinkClick r:id="rId9"/>
              </a:rPr>
              <a:t>https://mis.kpo.go.th/web-cdc/</a:t>
            </a:r>
            <a:r>
              <a:rPr lang="en-US" sz="600" dirty="0">
                <a:solidFill>
                  <a:srgbClr val="0000FF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th-TH" sz="600" dirty="0">
                <a:latin typeface="Kanit" pitchFamily="2" charset="-34"/>
                <a:cs typeface="Kanit" pitchFamily="2" charset="-34"/>
              </a:rPr>
              <a:t>ข้อมูล ณ 29 มี.ค. 68</a:t>
            </a:r>
            <a:endParaRPr lang="en-US" sz="600" dirty="0">
              <a:latin typeface="Kanit" pitchFamily="2" charset="-34"/>
              <a:cs typeface="Kanit" pitchFamily="2" charset="-34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328917" y="4612788"/>
            <a:ext cx="163204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" dirty="0">
                <a:latin typeface="Kanit" pitchFamily="2" charset="-34"/>
                <a:cs typeface="Kanit" pitchFamily="2" charset="-34"/>
              </a:rPr>
              <a:t>ที่มา</a:t>
            </a:r>
            <a:r>
              <a:rPr lang="en-US" sz="600" dirty="0">
                <a:latin typeface="Kanit" pitchFamily="2" charset="-34"/>
                <a:cs typeface="Kanit" pitchFamily="2" charset="-34"/>
              </a:rPr>
              <a:t> </a:t>
            </a:r>
            <a:r>
              <a:rPr lang="en-US" sz="600" dirty="0">
                <a:solidFill>
                  <a:srgbClr val="0070C0"/>
                </a:solidFill>
                <a:latin typeface="Kanit" pitchFamily="2" charset="-34"/>
                <a:cs typeface="Kanit" pitchFamily="2" charset="-34"/>
              </a:rPr>
              <a:t>: </a:t>
            </a:r>
            <a:r>
              <a:rPr lang="th-TH" sz="600" dirty="0">
                <a:solidFill>
                  <a:srgbClr val="0070C0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th-TH" sz="600" u="sng" dirty="0">
                <a:solidFill>
                  <a:srgbClr val="0000FF"/>
                </a:solidFill>
                <a:latin typeface="Kanit" pitchFamily="2" charset="-34"/>
                <a:cs typeface="Kanit" pitchFamily="2" charset="-34"/>
                <a:hlinkClick r:id="rId9"/>
              </a:rPr>
              <a:t>กองระบาดวิทยา</a:t>
            </a:r>
            <a:r>
              <a:rPr lang="en-US" sz="600" dirty="0">
                <a:solidFill>
                  <a:srgbClr val="0000FF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th-TH" sz="600" dirty="0">
                <a:latin typeface="Kanit" pitchFamily="2" charset="-34"/>
                <a:cs typeface="Kanit" pitchFamily="2" charset="-34"/>
              </a:rPr>
              <a:t>ข้อมูล ณ 17-23 มี.ค. 68</a:t>
            </a:r>
            <a:endParaRPr lang="en-US" sz="600" dirty="0">
              <a:latin typeface="Kanit" pitchFamily="2" charset="-34"/>
              <a:cs typeface="Kanit" pitchFamily="2" charset="-34"/>
            </a:endParaRP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9628B750-B471-4787-9593-F961AAACA9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92" y="4406554"/>
            <a:ext cx="2655597" cy="1495385"/>
          </a:xfrm>
          <a:prstGeom prst="roundRect">
            <a:avLst>
              <a:gd name="adj" fmla="val 9366"/>
            </a:avLst>
          </a:prstGeom>
        </p:spPr>
      </p:pic>
    </p:spTree>
    <p:extLst>
      <p:ext uri="{BB962C8B-B14F-4D97-AF65-F5344CB8AC3E}">
        <p14:creationId xmlns:p14="http://schemas.microsoft.com/office/powerpoint/2010/main" val="100825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343C5-9563-6ACC-525B-C18C8B8F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>
            <a:extLst>
              <a:ext uri="{FF2B5EF4-FFF2-40B4-BE49-F238E27FC236}">
                <a16:creationId xmlns:a16="http://schemas.microsoft.com/office/drawing/2014/main" id="{51D79B2F-61DD-673E-B5CE-F22890B6703A}"/>
              </a:ext>
            </a:extLst>
          </p:cNvPr>
          <p:cNvSpPr/>
          <p:nvPr/>
        </p:nvSpPr>
        <p:spPr>
          <a:xfrm rot="-10800000">
            <a:off x="-3" y="6854159"/>
            <a:ext cx="7742271" cy="345154"/>
          </a:xfrm>
          <a:custGeom>
            <a:avLst/>
            <a:gdLst/>
            <a:ahLst/>
            <a:cxnLst/>
            <a:rect l="l" t="t" r="r" b="b"/>
            <a:pathLst>
              <a:path w="7671775" h="599421">
                <a:moveTo>
                  <a:pt x="0" y="0"/>
                </a:moveTo>
                <a:lnTo>
                  <a:pt x="7671775" y="0"/>
                </a:lnTo>
                <a:lnTo>
                  <a:pt x="7671775" y="599421"/>
                </a:lnTo>
                <a:lnTo>
                  <a:pt x="0" y="5994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2049" t="-8" r="-1" b="-525267"/>
            </a:stretch>
          </a:blipFill>
        </p:spPr>
        <p:txBody>
          <a:bodyPr/>
          <a:lstStyle/>
          <a:p>
            <a:endParaRPr lang="th-TH" sz="1574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CD9108E-4C58-AEE1-AF0E-8F1FB942FC86}"/>
              </a:ext>
            </a:extLst>
          </p:cNvPr>
          <p:cNvGrpSpPr/>
          <p:nvPr/>
        </p:nvGrpSpPr>
        <p:grpSpPr>
          <a:xfrm>
            <a:off x="4445389" y="169216"/>
            <a:ext cx="3258749" cy="732627"/>
            <a:chOff x="0" y="0"/>
            <a:chExt cx="1187671" cy="30030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2826BBE-8122-181C-29C8-2F8C67577840}"/>
                </a:ext>
              </a:extLst>
            </p:cNvPr>
            <p:cNvSpPr/>
            <p:nvPr/>
          </p:nvSpPr>
          <p:spPr>
            <a:xfrm>
              <a:off x="0" y="0"/>
              <a:ext cx="1187671" cy="300304"/>
            </a:xfrm>
            <a:custGeom>
              <a:avLst/>
              <a:gdLst/>
              <a:ahLst/>
              <a:cxnLst/>
              <a:rect l="l" t="t" r="r" b="b"/>
              <a:pathLst>
                <a:path w="1187671" h="300304">
                  <a:moveTo>
                    <a:pt x="0" y="0"/>
                  </a:moveTo>
                  <a:lnTo>
                    <a:pt x="1187671" y="0"/>
                  </a:lnTo>
                  <a:lnTo>
                    <a:pt x="1187671" y="300304"/>
                  </a:lnTo>
                  <a:lnTo>
                    <a:pt x="0" y="300304"/>
                  </a:lnTo>
                  <a:close/>
                </a:path>
              </a:pathLst>
            </a:custGeom>
            <a:solidFill>
              <a:srgbClr val="47C5FB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036DFA9-62CD-D724-07A0-0EDDE2A3DEA0}"/>
                </a:ext>
              </a:extLst>
            </p:cNvPr>
            <p:cNvSpPr txBox="1"/>
            <p:nvPr/>
          </p:nvSpPr>
          <p:spPr>
            <a:xfrm>
              <a:off x="0" y="0"/>
              <a:ext cx="1187671" cy="30030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7269AE5-00BD-D074-D9C8-E8BE67AFFE00}"/>
              </a:ext>
            </a:extLst>
          </p:cNvPr>
          <p:cNvGrpSpPr/>
          <p:nvPr/>
        </p:nvGrpSpPr>
        <p:grpSpPr>
          <a:xfrm>
            <a:off x="-491331" y="86562"/>
            <a:ext cx="5999361" cy="922294"/>
            <a:chOff x="0" y="0"/>
            <a:chExt cx="3262422" cy="64658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A8F7C0-4FDD-4A0D-D0A1-51CC82F0F2D6}"/>
                </a:ext>
              </a:extLst>
            </p:cNvPr>
            <p:cNvSpPr/>
            <p:nvPr/>
          </p:nvSpPr>
          <p:spPr>
            <a:xfrm>
              <a:off x="0" y="0"/>
              <a:ext cx="3262422" cy="646585"/>
            </a:xfrm>
            <a:custGeom>
              <a:avLst/>
              <a:gdLst/>
              <a:ahLst/>
              <a:cxnLst/>
              <a:rect l="l" t="t" r="r" b="b"/>
              <a:pathLst>
                <a:path w="3262422" h="646585">
                  <a:moveTo>
                    <a:pt x="3059222" y="0"/>
                  </a:moveTo>
                  <a:lnTo>
                    <a:pt x="0" y="0"/>
                  </a:lnTo>
                  <a:lnTo>
                    <a:pt x="203200" y="646585"/>
                  </a:lnTo>
                  <a:lnTo>
                    <a:pt x="3262422" y="646585"/>
                  </a:lnTo>
                  <a:lnTo>
                    <a:pt x="3059222" y="0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34CA76D-8A2B-1A7B-879F-D9A186C6C859}"/>
                </a:ext>
              </a:extLst>
            </p:cNvPr>
            <p:cNvSpPr txBox="1"/>
            <p:nvPr/>
          </p:nvSpPr>
          <p:spPr>
            <a:xfrm>
              <a:off x="101600" y="0"/>
              <a:ext cx="3059222" cy="646585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259"/>
                </a:lnSpc>
              </a:pPr>
              <a:endParaRPr sz="1574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5" name="Group 55">
            <a:extLst>
              <a:ext uri="{FF2B5EF4-FFF2-40B4-BE49-F238E27FC236}">
                <a16:creationId xmlns:a16="http://schemas.microsoft.com/office/drawing/2014/main" id="{52BF2B9F-FF43-2BF0-6DE1-E30940ECA50E}"/>
              </a:ext>
            </a:extLst>
          </p:cNvPr>
          <p:cNvGrpSpPr/>
          <p:nvPr/>
        </p:nvGrpSpPr>
        <p:grpSpPr>
          <a:xfrm>
            <a:off x="627332" y="487789"/>
            <a:ext cx="429962" cy="429962"/>
            <a:chOff x="0" y="0"/>
            <a:chExt cx="812800" cy="812800"/>
          </a:xfrm>
        </p:grpSpPr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21260613-A402-FAF6-3028-0BA71D26BDB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040" r="-2040"/>
              </a:stretch>
            </a:blipFill>
          </p:spPr>
        </p:sp>
      </p:grpSp>
      <p:sp>
        <p:nvSpPr>
          <p:cNvPr id="57" name="Freeform 57">
            <a:extLst>
              <a:ext uri="{FF2B5EF4-FFF2-40B4-BE49-F238E27FC236}">
                <a16:creationId xmlns:a16="http://schemas.microsoft.com/office/drawing/2014/main" id="{5C62D749-A577-B72B-D232-9D7BEBD82E1F}"/>
              </a:ext>
            </a:extLst>
          </p:cNvPr>
          <p:cNvSpPr/>
          <p:nvPr/>
        </p:nvSpPr>
        <p:spPr>
          <a:xfrm>
            <a:off x="127536" y="493132"/>
            <a:ext cx="429030" cy="429962"/>
          </a:xfrm>
          <a:custGeom>
            <a:avLst/>
            <a:gdLst/>
            <a:ahLst/>
            <a:cxnLst/>
            <a:rect l="l" t="t" r="r" b="b"/>
            <a:pathLst>
              <a:path w="490711" h="491777">
                <a:moveTo>
                  <a:pt x="0" y="0"/>
                </a:moveTo>
                <a:lnTo>
                  <a:pt x="490711" y="0"/>
                </a:lnTo>
                <a:lnTo>
                  <a:pt x="490711" y="491777"/>
                </a:lnTo>
                <a:lnTo>
                  <a:pt x="0" y="4917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6" name="TextBox 66">
            <a:extLst>
              <a:ext uri="{FF2B5EF4-FFF2-40B4-BE49-F238E27FC236}">
                <a16:creationId xmlns:a16="http://schemas.microsoft.com/office/drawing/2014/main" id="{8409D5BE-2D44-08C1-6BCA-B91592B8F69A}"/>
              </a:ext>
            </a:extLst>
          </p:cNvPr>
          <p:cNvSpPr txBox="1"/>
          <p:nvPr/>
        </p:nvSpPr>
        <p:spPr>
          <a:xfrm>
            <a:off x="173025" y="116367"/>
            <a:ext cx="46575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5"/>
              </a:lnSpc>
            </a:pPr>
            <a:r>
              <a:rPr lang="en-US" sz="2743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SAT </a:t>
            </a:r>
            <a:r>
              <a:rPr lang="en-US" sz="2743" b="1" dirty="0">
                <a:solidFill>
                  <a:srgbClr val="ECF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WEEKLY REPORT</a:t>
            </a:r>
          </a:p>
        </p:txBody>
      </p:sp>
      <p:sp>
        <p:nvSpPr>
          <p:cNvPr id="68" name="TextBox 68">
            <a:extLst>
              <a:ext uri="{FF2B5EF4-FFF2-40B4-BE49-F238E27FC236}">
                <a16:creationId xmlns:a16="http://schemas.microsoft.com/office/drawing/2014/main" id="{74AAEC38-F987-18C2-7E54-5C4A458798A8}"/>
              </a:ext>
            </a:extLst>
          </p:cNvPr>
          <p:cNvSpPr txBox="1"/>
          <p:nvPr/>
        </p:nvSpPr>
        <p:spPr>
          <a:xfrm>
            <a:off x="5654198" y="466751"/>
            <a:ext cx="493639" cy="457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61"/>
              </a:lnSpc>
            </a:pPr>
            <a:r>
              <a:rPr lang="th-TH" sz="3146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13</a:t>
            </a:r>
            <a:r>
              <a:rPr lang="en-US" sz="3146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</a:p>
        </p:txBody>
      </p:sp>
      <p:sp>
        <p:nvSpPr>
          <p:cNvPr id="69" name="TextBox 69">
            <a:extLst>
              <a:ext uri="{FF2B5EF4-FFF2-40B4-BE49-F238E27FC236}">
                <a16:creationId xmlns:a16="http://schemas.microsoft.com/office/drawing/2014/main" id="{9A0ABB72-D16A-4428-89F0-8576A9E1B76E}"/>
              </a:ext>
            </a:extLst>
          </p:cNvPr>
          <p:cNvSpPr txBox="1"/>
          <p:nvPr/>
        </p:nvSpPr>
        <p:spPr>
          <a:xfrm>
            <a:off x="5662190" y="214325"/>
            <a:ext cx="1792331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8"/>
              </a:lnSpc>
            </a:pPr>
            <a:r>
              <a:rPr lang="en-US" sz="1600" b="1" spc="11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ประจำสัปดาห์ระบาดที่</a:t>
            </a:r>
            <a:endParaRPr lang="en-US" sz="1600" b="1" spc="11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70" name="TextBox 70">
            <a:extLst>
              <a:ext uri="{FF2B5EF4-FFF2-40B4-BE49-F238E27FC236}">
                <a16:creationId xmlns:a16="http://schemas.microsoft.com/office/drawing/2014/main" id="{C9DB5943-3A5F-74AF-4D7E-20247BA3E74E}"/>
              </a:ext>
            </a:extLst>
          </p:cNvPr>
          <p:cNvSpPr txBox="1"/>
          <p:nvPr/>
        </p:nvSpPr>
        <p:spPr>
          <a:xfrm>
            <a:off x="1182507" y="473830"/>
            <a:ext cx="445033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3"/>
              </a:lnSpc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รายงานการเฝ้าระวังทางระบาดวิทยา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</a:p>
          <a:p>
            <a:pPr>
              <a:lnSpc>
                <a:spcPts val="1354"/>
              </a:lnSpc>
            </a:pPr>
            <a:r>
              <a:rPr lang="en-US" sz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โดยทีมตระหนักรู้สถานการณ์</a:t>
            </a:r>
            <a:r>
              <a:rPr 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 </a:t>
            </a:r>
            <a:r>
              <a:rPr lang="en-US" sz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loud Soft"/>
                <a:ea typeface="Cloud Soft"/>
                <a:cs typeface="Cloud Soft"/>
                <a:sym typeface="Cloud Soft"/>
              </a:rPr>
              <a:t>สำนักงานสาธารณสุขจังหวัดกำแพงเพชร</a:t>
            </a:r>
            <a:endParaRPr lang="en-US" sz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loud Soft"/>
              <a:ea typeface="Cloud Soft"/>
              <a:cs typeface="Cloud Soft"/>
              <a:sym typeface="Cloud Soft"/>
            </a:endParaRPr>
          </a:p>
        </p:txBody>
      </p:sp>
      <p:sp>
        <p:nvSpPr>
          <p:cNvPr id="88" name="TextBox 88">
            <a:extLst>
              <a:ext uri="{FF2B5EF4-FFF2-40B4-BE49-F238E27FC236}">
                <a16:creationId xmlns:a16="http://schemas.microsoft.com/office/drawing/2014/main" id="{EBC48ED9-6C04-9654-8C35-BD35BD44A013}"/>
              </a:ext>
            </a:extLst>
          </p:cNvPr>
          <p:cNvSpPr txBox="1"/>
          <p:nvPr/>
        </p:nvSpPr>
        <p:spPr>
          <a:xfrm>
            <a:off x="1026842" y="6979957"/>
            <a:ext cx="6027463" cy="141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5"/>
              </a:lnSpc>
            </a:pPr>
            <a:r>
              <a:rPr lang="en-US" sz="1050" dirty="0" err="1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ทีมตระหนักรู้สถานการณ์</a:t>
            </a:r>
            <a:r>
              <a:rPr lang="en-US" sz="1050" dirty="0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 (SAT : Situation Awareness Team)  </a:t>
            </a:r>
            <a:r>
              <a:rPr lang="en-US" sz="1050" dirty="0" err="1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สำนักงานสาธารณสุขกำแพงเพชร</a:t>
            </a:r>
            <a:r>
              <a:rPr lang="en-US" sz="1050" dirty="0">
                <a:solidFill>
                  <a:srgbClr val="F0F4EF"/>
                </a:solidFill>
                <a:latin typeface="Kanit" pitchFamily="2" charset="-34"/>
                <a:ea typeface="Cloud Soft Bold"/>
                <a:cs typeface="Kanit" pitchFamily="2" charset="-34"/>
                <a:sym typeface="Cloud Soft Bold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24535F-7535-9CF4-62DC-050C3692DCAB}"/>
              </a:ext>
            </a:extLst>
          </p:cNvPr>
          <p:cNvSpPr txBox="1"/>
          <p:nvPr/>
        </p:nvSpPr>
        <p:spPr>
          <a:xfrm>
            <a:off x="6115500" y="422827"/>
            <a:ext cx="970775" cy="334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574" b="1" dirty="0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ปี </a:t>
            </a:r>
            <a:r>
              <a:rPr lang="en-US" sz="1574" b="1" dirty="0">
                <a:solidFill>
                  <a:srgbClr val="FFFFFF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2568</a:t>
            </a:r>
            <a:endParaRPr lang="th-TH" sz="1574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F3CE2B9-B27A-192C-C338-E800A4153510}"/>
              </a:ext>
            </a:extLst>
          </p:cNvPr>
          <p:cNvSpPr txBox="1"/>
          <p:nvPr/>
        </p:nvSpPr>
        <p:spPr>
          <a:xfrm>
            <a:off x="6074763" y="636705"/>
            <a:ext cx="1479545" cy="23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918" dirty="0">
                <a:solidFill>
                  <a:schemeClr val="bg1"/>
                </a:solidFill>
                <a:latin typeface="Cloud Soft" panose="020B0604020202020204" charset="0"/>
                <a:cs typeface="Cloud Soft" panose="020B0604020202020204" charset="0"/>
              </a:rPr>
              <a:t>(วันที่ 23 มี.ค. – 29 มี.ค. 68)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374399" y="1123162"/>
            <a:ext cx="3084792" cy="216653"/>
            <a:chOff x="2374399" y="1123162"/>
            <a:chExt cx="3084792" cy="216653"/>
          </a:xfrm>
        </p:grpSpPr>
        <p:grpSp>
          <p:nvGrpSpPr>
            <p:cNvPr id="53" name="Group 46">
              <a:extLst>
                <a:ext uri="{FF2B5EF4-FFF2-40B4-BE49-F238E27FC236}">
                  <a16:creationId xmlns:a16="http://schemas.microsoft.com/office/drawing/2014/main" id="{1CFEEE34-0F69-91CA-6A5A-F07BA7B4BE92}"/>
                </a:ext>
              </a:extLst>
            </p:cNvPr>
            <p:cNvGrpSpPr/>
            <p:nvPr/>
          </p:nvGrpSpPr>
          <p:grpSpPr>
            <a:xfrm>
              <a:off x="2374399" y="1123162"/>
              <a:ext cx="3084792" cy="216653"/>
              <a:chOff x="0" y="0"/>
              <a:chExt cx="2557957" cy="200570"/>
            </a:xfrm>
          </p:grpSpPr>
          <p:sp>
            <p:nvSpPr>
              <p:cNvPr id="58" name="Freeform 47">
                <a:extLst>
                  <a:ext uri="{FF2B5EF4-FFF2-40B4-BE49-F238E27FC236}">
                    <a16:creationId xmlns:a16="http://schemas.microsoft.com/office/drawing/2014/main" id="{E57B1D1A-BE3F-D0E6-DE63-E0B3C27F50BF}"/>
                  </a:ext>
                </a:extLst>
              </p:cNvPr>
              <p:cNvSpPr/>
              <p:nvPr/>
            </p:nvSpPr>
            <p:spPr>
              <a:xfrm>
                <a:off x="0" y="0"/>
                <a:ext cx="2557957" cy="200570"/>
              </a:xfrm>
              <a:custGeom>
                <a:avLst/>
                <a:gdLst/>
                <a:ahLst/>
                <a:cxnLst/>
                <a:rect l="l" t="t" r="r" b="b"/>
                <a:pathLst>
                  <a:path w="2557957" h="200570">
                    <a:moveTo>
                      <a:pt x="81187" y="0"/>
                    </a:moveTo>
                    <a:lnTo>
                      <a:pt x="2476770" y="0"/>
                    </a:lnTo>
                    <a:cubicBezTo>
                      <a:pt x="2521608" y="0"/>
                      <a:pt x="2557957" y="36349"/>
                      <a:pt x="2557957" y="81187"/>
                    </a:cubicBezTo>
                    <a:lnTo>
                      <a:pt x="2557957" y="119383"/>
                    </a:lnTo>
                    <a:cubicBezTo>
                      <a:pt x="2557957" y="164222"/>
                      <a:pt x="2521608" y="200570"/>
                      <a:pt x="2476770" y="200570"/>
                    </a:cubicBezTo>
                    <a:lnTo>
                      <a:pt x="81187" y="200570"/>
                    </a:lnTo>
                    <a:cubicBezTo>
                      <a:pt x="59655" y="200570"/>
                      <a:pt x="39005" y="192017"/>
                      <a:pt x="23779" y="176791"/>
                    </a:cubicBezTo>
                    <a:cubicBezTo>
                      <a:pt x="8554" y="161566"/>
                      <a:pt x="0" y="140916"/>
                      <a:pt x="0" y="119383"/>
                    </a:cubicBezTo>
                    <a:lnTo>
                      <a:pt x="0" y="81187"/>
                    </a:lnTo>
                    <a:cubicBezTo>
                      <a:pt x="0" y="59655"/>
                      <a:pt x="8554" y="39005"/>
                      <a:pt x="23779" y="23779"/>
                    </a:cubicBezTo>
                    <a:cubicBezTo>
                      <a:pt x="39005" y="8554"/>
                      <a:pt x="59655" y="0"/>
                      <a:pt x="81187" y="0"/>
                    </a:cubicBezTo>
                    <a:close/>
                  </a:path>
                </a:pathLst>
              </a:custGeom>
              <a:solidFill>
                <a:srgbClr val="004AAD"/>
              </a:solidFill>
            </p:spPr>
          </p:sp>
          <p:sp>
            <p:nvSpPr>
              <p:cNvPr id="59" name="TextBox 48">
                <a:extLst>
                  <a:ext uri="{FF2B5EF4-FFF2-40B4-BE49-F238E27FC236}">
                    <a16:creationId xmlns:a16="http://schemas.microsoft.com/office/drawing/2014/main" id="{AE0ED96F-9376-429E-A0A9-52F3EE619C05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557957" cy="229145"/>
              </a:xfrm>
              <a:prstGeom prst="rect">
                <a:avLst/>
              </a:prstGeom>
            </p:spPr>
            <p:txBody>
              <a:bodyPr lIns="44414" tIns="44414" rIns="44414" bIns="44414" rtlCol="0" anchor="ctr"/>
              <a:lstStyle/>
              <a:p>
                <a:pPr algn="ctr">
                  <a:lnSpc>
                    <a:spcPts val="1713"/>
                  </a:lnSpc>
                  <a:spcBef>
                    <a:spcPct val="0"/>
                  </a:spcBef>
                </a:pPr>
                <a:endParaRPr sz="1574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57FAD77-320A-E54D-532C-8CB4F5C80808}"/>
                </a:ext>
              </a:extLst>
            </p:cNvPr>
            <p:cNvSpPr txBox="1"/>
            <p:nvPr/>
          </p:nvSpPr>
          <p:spPr>
            <a:xfrm>
              <a:off x="2383270" y="1164910"/>
              <a:ext cx="3058182" cy="1691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65"/>
                </a:lnSpc>
              </a:pPr>
              <a:r>
                <a:rPr lang="en-US" sz="1148" b="1" dirty="0" err="1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สรุปเหตุการณ์สำคัญจากการเฝ้าระวัง</a:t>
              </a:r>
              <a:r>
                <a:rPr lang="en-US" sz="1148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</a:t>
              </a:r>
              <a:r>
                <a:rPr lang="en-US" sz="1148" b="1" dirty="0" err="1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ทีม</a:t>
              </a:r>
              <a:r>
                <a:rPr lang="en-US" sz="1148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SAT </a:t>
              </a:r>
              <a:r>
                <a:rPr lang="th-TH" sz="1148" b="1" dirty="0">
                  <a:solidFill>
                    <a:srgbClr val="ECF536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3</a:t>
              </a:r>
              <a:endParaRPr lang="en-US" sz="1148" b="1" dirty="0">
                <a:solidFill>
                  <a:srgbClr val="ECF536"/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</p:txBody>
        </p:sp>
      </p:grpSp>
      <p:sp>
        <p:nvSpPr>
          <p:cNvPr id="60" name="TextBox 103">
            <a:extLst>
              <a:ext uri="{FF2B5EF4-FFF2-40B4-BE49-F238E27FC236}">
                <a16:creationId xmlns:a16="http://schemas.microsoft.com/office/drawing/2014/main" id="{85FDB5BE-2C36-7F33-36C9-AB2D62CC9718}"/>
              </a:ext>
            </a:extLst>
          </p:cNvPr>
          <p:cNvSpPr txBox="1"/>
          <p:nvPr/>
        </p:nvSpPr>
        <p:spPr>
          <a:xfrm>
            <a:off x="2866379" y="1373978"/>
            <a:ext cx="2233688" cy="80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"/>
              </a:lnSpc>
            </a:pPr>
            <a:r>
              <a:rPr lang="en-US" sz="6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ที่มา</a:t>
            </a:r>
            <a:r>
              <a:rPr lang="en-US" sz="6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: DDS </a:t>
            </a:r>
            <a:r>
              <a:rPr lang="en-US" sz="6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กองระบาดวิทยา</a:t>
            </a:r>
            <a:r>
              <a:rPr lang="en-US" sz="6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en-US" sz="6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และ</a:t>
            </a:r>
            <a:r>
              <a:rPr lang="en-US" sz="6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CDC-KKP on web </a:t>
            </a:r>
            <a:r>
              <a:rPr lang="en-US" sz="6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สสจ.กำแพงเพชร</a:t>
            </a:r>
            <a:r>
              <a:rPr lang="en-US" sz="6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164230" y="1484141"/>
            <a:ext cx="2456599" cy="848947"/>
            <a:chOff x="165236" y="1503028"/>
            <a:chExt cx="2456599" cy="848947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030056F-B2E4-386E-6282-4E5F8D3E7056}"/>
                </a:ext>
              </a:extLst>
            </p:cNvPr>
            <p:cNvGrpSpPr/>
            <p:nvPr/>
          </p:nvGrpSpPr>
          <p:grpSpPr>
            <a:xfrm>
              <a:off x="165236" y="1503028"/>
              <a:ext cx="2456599" cy="848947"/>
              <a:chOff x="0" y="-28575"/>
              <a:chExt cx="2557957" cy="394972"/>
            </a:xfrm>
          </p:grpSpPr>
          <p:sp>
            <p:nvSpPr>
              <p:cNvPr id="85" name="Freeform 17">
                <a:extLst>
                  <a:ext uri="{FF2B5EF4-FFF2-40B4-BE49-F238E27FC236}">
                    <a16:creationId xmlns:a16="http://schemas.microsoft.com/office/drawing/2014/main" id="{D427229E-F269-B30D-DCC8-A01BDC361467}"/>
                  </a:ext>
                </a:extLst>
              </p:cNvPr>
              <p:cNvSpPr/>
              <p:nvPr/>
            </p:nvSpPr>
            <p:spPr>
              <a:xfrm>
                <a:off x="0" y="1"/>
                <a:ext cx="2557957" cy="243245"/>
              </a:xfrm>
              <a:custGeom>
                <a:avLst/>
                <a:gdLst/>
                <a:ahLst/>
                <a:cxnLst/>
                <a:rect l="l" t="t" r="r" b="b"/>
                <a:pathLst>
                  <a:path w="2557957" h="366397">
                    <a:moveTo>
                      <a:pt x="81187" y="0"/>
                    </a:moveTo>
                    <a:lnTo>
                      <a:pt x="2476770" y="0"/>
                    </a:lnTo>
                    <a:cubicBezTo>
                      <a:pt x="2521608" y="0"/>
                      <a:pt x="2557957" y="36349"/>
                      <a:pt x="2557957" y="81187"/>
                    </a:cubicBezTo>
                    <a:lnTo>
                      <a:pt x="2557957" y="285210"/>
                    </a:lnTo>
                    <a:cubicBezTo>
                      <a:pt x="2557957" y="330048"/>
                      <a:pt x="2521608" y="366397"/>
                      <a:pt x="2476770" y="366397"/>
                    </a:cubicBezTo>
                    <a:lnTo>
                      <a:pt x="81187" y="366397"/>
                    </a:lnTo>
                    <a:cubicBezTo>
                      <a:pt x="59655" y="366397"/>
                      <a:pt x="39005" y="357843"/>
                      <a:pt x="23779" y="342618"/>
                    </a:cubicBezTo>
                    <a:cubicBezTo>
                      <a:pt x="8554" y="327392"/>
                      <a:pt x="0" y="306742"/>
                      <a:pt x="0" y="285210"/>
                    </a:cubicBezTo>
                    <a:lnTo>
                      <a:pt x="0" y="81187"/>
                    </a:lnTo>
                    <a:cubicBezTo>
                      <a:pt x="0" y="59655"/>
                      <a:pt x="8554" y="39005"/>
                      <a:pt x="23779" y="23779"/>
                    </a:cubicBezTo>
                    <a:cubicBezTo>
                      <a:pt x="39005" y="8554"/>
                      <a:pt x="59655" y="0"/>
                      <a:pt x="81187" y="0"/>
                    </a:cubicBezTo>
                    <a:close/>
                  </a:path>
                </a:pathLst>
              </a:custGeom>
              <a:solidFill>
                <a:srgbClr val="CDE4EA"/>
              </a:solidFill>
            </p:spPr>
          </p:sp>
          <p:sp>
            <p:nvSpPr>
              <p:cNvPr id="86" name="TextBox 18">
                <a:extLst>
                  <a:ext uri="{FF2B5EF4-FFF2-40B4-BE49-F238E27FC236}">
                    <a16:creationId xmlns:a16="http://schemas.microsoft.com/office/drawing/2014/main" id="{6CEF7AE1-591A-DD1B-2B87-E7A2EE1BA3E0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557957" cy="394972"/>
              </a:xfrm>
              <a:prstGeom prst="rect">
                <a:avLst/>
              </a:prstGeom>
            </p:spPr>
            <p:txBody>
              <a:bodyPr lIns="44414" tIns="44414" rIns="44414" bIns="44414" rtlCol="0" anchor="ctr"/>
              <a:lstStyle/>
              <a:p>
                <a:pPr algn="ctr">
                  <a:lnSpc>
                    <a:spcPts val="1713"/>
                  </a:lnSpc>
                  <a:spcBef>
                    <a:spcPct val="0"/>
                  </a:spcBef>
                </a:pPr>
                <a:endParaRPr sz="2000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234591" y="1582064"/>
              <a:ext cx="2323631" cy="258781"/>
              <a:chOff x="287489" y="1601994"/>
              <a:chExt cx="2323631" cy="258781"/>
            </a:xfrm>
          </p:grpSpPr>
          <p:grpSp>
            <p:nvGrpSpPr>
              <p:cNvPr id="80" name="Group 58">
                <a:extLst>
                  <a:ext uri="{FF2B5EF4-FFF2-40B4-BE49-F238E27FC236}">
                    <a16:creationId xmlns:a16="http://schemas.microsoft.com/office/drawing/2014/main" id="{9DB994FD-64C0-BD8A-D4C0-CC5A114D5949}"/>
                  </a:ext>
                </a:extLst>
              </p:cNvPr>
              <p:cNvGrpSpPr/>
              <p:nvPr/>
            </p:nvGrpSpPr>
            <p:grpSpPr>
              <a:xfrm>
                <a:off x="287489" y="1601994"/>
                <a:ext cx="2234081" cy="234816"/>
                <a:chOff x="0" y="-28575"/>
                <a:chExt cx="1139792" cy="194713"/>
              </a:xfrm>
            </p:grpSpPr>
            <p:sp>
              <p:nvSpPr>
                <p:cNvPr id="83" name="Freeform 59">
                  <a:extLst>
                    <a:ext uri="{FF2B5EF4-FFF2-40B4-BE49-F238E27FC236}">
                      <a16:creationId xmlns:a16="http://schemas.microsoft.com/office/drawing/2014/main" id="{A3666410-292A-BAB7-D3CB-8D6EB690284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139792" cy="1661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2462" h="166138">
                      <a:moveTo>
                        <a:pt x="83069" y="0"/>
                      </a:moveTo>
                      <a:lnTo>
                        <a:pt x="979393" y="0"/>
                      </a:lnTo>
                      <a:cubicBezTo>
                        <a:pt x="1001424" y="0"/>
                        <a:pt x="1022553" y="8752"/>
                        <a:pt x="1038132" y="24330"/>
                      </a:cubicBezTo>
                      <a:cubicBezTo>
                        <a:pt x="1053710" y="39909"/>
                        <a:pt x="1062462" y="61038"/>
                        <a:pt x="1062462" y="83069"/>
                      </a:cubicBezTo>
                      <a:lnTo>
                        <a:pt x="1062462" y="83069"/>
                      </a:lnTo>
                      <a:cubicBezTo>
                        <a:pt x="1062462" y="105100"/>
                        <a:pt x="1053710" y="126229"/>
                        <a:pt x="1038132" y="141807"/>
                      </a:cubicBezTo>
                      <a:cubicBezTo>
                        <a:pt x="1022553" y="157386"/>
                        <a:pt x="1001424" y="166138"/>
                        <a:pt x="979393" y="166138"/>
                      </a:cubicBezTo>
                      <a:lnTo>
                        <a:pt x="83069" y="166138"/>
                      </a:lnTo>
                      <a:cubicBezTo>
                        <a:pt x="61038" y="166138"/>
                        <a:pt x="39909" y="157386"/>
                        <a:pt x="24330" y="141807"/>
                      </a:cubicBezTo>
                      <a:cubicBezTo>
                        <a:pt x="8752" y="126229"/>
                        <a:pt x="0" y="105100"/>
                        <a:pt x="0" y="83069"/>
                      </a:cubicBezTo>
                      <a:lnTo>
                        <a:pt x="0" y="83069"/>
                      </a:lnTo>
                      <a:cubicBezTo>
                        <a:pt x="0" y="61038"/>
                        <a:pt x="8752" y="39909"/>
                        <a:pt x="24330" y="24330"/>
                      </a:cubicBezTo>
                      <a:cubicBezTo>
                        <a:pt x="39909" y="8752"/>
                        <a:pt x="61038" y="0"/>
                        <a:pt x="83069" y="0"/>
                      </a:cubicBezTo>
                      <a:close/>
                    </a:path>
                  </a:pathLst>
                </a:custGeom>
                <a:solidFill>
                  <a:srgbClr val="FFDE59"/>
                </a:solidFill>
              </p:spPr>
            </p:sp>
            <p:sp>
              <p:nvSpPr>
                <p:cNvPr id="84" name="TextBox 60">
                  <a:extLst>
                    <a:ext uri="{FF2B5EF4-FFF2-40B4-BE49-F238E27FC236}">
                      <a16:creationId xmlns:a16="http://schemas.microsoft.com/office/drawing/2014/main" id="{9C31199F-D056-A5E8-E888-9618E4A02868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062462" cy="194713"/>
                </a:xfrm>
                <a:prstGeom prst="rect">
                  <a:avLst/>
                </a:prstGeom>
              </p:spPr>
              <p:txBody>
                <a:bodyPr lIns="44414" tIns="44414" rIns="44414" bIns="44414" rtlCol="0" anchor="ctr"/>
                <a:lstStyle/>
                <a:p>
                  <a:pPr algn="ctr">
                    <a:lnSpc>
                      <a:spcPts val="1713"/>
                    </a:lnSpc>
                    <a:spcBef>
                      <a:spcPct val="0"/>
                    </a:spcBef>
                  </a:pPr>
                  <a:endParaRPr sz="2000"/>
                </a:p>
              </p:txBody>
            </p:sp>
          </p:grpSp>
          <p:sp>
            <p:nvSpPr>
              <p:cNvPr id="81" name="TextBox 61">
                <a:extLst>
                  <a:ext uri="{FF2B5EF4-FFF2-40B4-BE49-F238E27FC236}">
                    <a16:creationId xmlns:a16="http://schemas.microsoft.com/office/drawing/2014/main" id="{DA8FE69E-F563-1A0D-7C08-4F214169A797}"/>
                  </a:ext>
                </a:extLst>
              </p:cNvPr>
              <p:cNvSpPr txBox="1"/>
              <p:nvPr/>
            </p:nvSpPr>
            <p:spPr>
              <a:xfrm>
                <a:off x="361921" y="1662871"/>
                <a:ext cx="2187396" cy="17120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65"/>
                  </a:lnSpc>
                </a:pPr>
                <a:r>
                  <a:rPr lang="en-US" sz="1200" b="1" dirty="0" err="1">
                    <a:solidFill>
                      <a:srgbClr val="00569E"/>
                    </a:solidFill>
                    <a:latin typeface="Cloud Soft Bold"/>
                    <a:ea typeface="Cloud Soft Bold"/>
                    <a:cs typeface="Cloud Soft Bold"/>
                    <a:sym typeface="Cloud Soft Bold"/>
                  </a:rPr>
                  <a:t>เหตุการณ์ที่ได้รับแจ้ง</a:t>
                </a:r>
                <a:r>
                  <a:rPr lang="en-US" sz="1200" b="1" dirty="0">
                    <a:solidFill>
                      <a:srgbClr val="00569E"/>
                    </a:solidFill>
                    <a:latin typeface="Cloud Soft Bold"/>
                    <a:ea typeface="Cloud Soft Bold"/>
                    <a:cs typeface="Cloud Soft Bold"/>
                    <a:sym typeface="Cloud Soft Bold"/>
                  </a:rPr>
                  <a:t>/</a:t>
                </a:r>
                <a:r>
                  <a:rPr lang="th-TH" sz="1200" b="1" dirty="0">
                    <a:solidFill>
                      <a:srgbClr val="00569E"/>
                    </a:solidFill>
                    <a:latin typeface="Cloud Soft Bold"/>
                    <a:ea typeface="Cloud Soft Bold"/>
                    <a:cs typeface="Cloud Soft Bold"/>
                    <a:sym typeface="Cloud Soft Bold"/>
                  </a:rPr>
                  <a:t>ตรวจสอบข่าว</a:t>
                </a:r>
                <a:endParaRPr lang="en-US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endParaRPr>
              </a:p>
            </p:txBody>
          </p:sp>
          <p:sp>
            <p:nvSpPr>
              <p:cNvPr id="82" name="Freeform 62">
                <a:extLst>
                  <a:ext uri="{FF2B5EF4-FFF2-40B4-BE49-F238E27FC236}">
                    <a16:creationId xmlns:a16="http://schemas.microsoft.com/office/drawing/2014/main" id="{12CD697E-3C3B-B1BC-5B40-B8601C7734D5}"/>
                  </a:ext>
                </a:extLst>
              </p:cNvPr>
              <p:cNvSpPr/>
              <p:nvPr/>
            </p:nvSpPr>
            <p:spPr>
              <a:xfrm>
                <a:off x="2374466" y="1601994"/>
                <a:ext cx="236654" cy="258781"/>
              </a:xfrm>
              <a:custGeom>
                <a:avLst/>
                <a:gdLst/>
                <a:ahLst/>
                <a:cxnLst/>
                <a:rect l="l" t="t" r="r" b="b"/>
                <a:pathLst>
                  <a:path w="297794" h="323689">
                    <a:moveTo>
                      <a:pt x="0" y="0"/>
                    </a:moveTo>
                    <a:lnTo>
                      <a:pt x="297794" y="0"/>
                    </a:lnTo>
                    <a:lnTo>
                      <a:pt x="297794" y="323689"/>
                    </a:lnTo>
                    <a:lnTo>
                      <a:pt x="0" y="32368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</p:sp>
        </p:grpSp>
        <p:sp>
          <p:nvSpPr>
            <p:cNvPr id="78" name="TextBox 80">
              <a:extLst>
                <a:ext uri="{FF2B5EF4-FFF2-40B4-BE49-F238E27FC236}">
                  <a16:creationId xmlns:a16="http://schemas.microsoft.com/office/drawing/2014/main" id="{0FBACE0B-5563-F709-A5B6-C2E4EB339C86}"/>
                </a:ext>
              </a:extLst>
            </p:cNvPr>
            <p:cNvSpPr txBox="1"/>
            <p:nvPr/>
          </p:nvSpPr>
          <p:spPr>
            <a:xfrm>
              <a:off x="697679" y="1875561"/>
              <a:ext cx="1178336" cy="171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65"/>
                </a:lnSpc>
              </a:pPr>
              <a:r>
                <a:rPr lang="en-US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 </a:t>
              </a:r>
              <a:r>
                <a:rPr lang="th-TH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1</a:t>
              </a:r>
              <a:r>
                <a:rPr lang="en-US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</a:t>
              </a:r>
              <a:r>
                <a:rPr lang="en-US" sz="1200" b="1" dirty="0" err="1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เหตุการณ์</a:t>
              </a:r>
              <a:endPara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BEF5510-F25F-D069-FD95-30F0CC9E667C}"/>
              </a:ext>
            </a:extLst>
          </p:cNvPr>
          <p:cNvGrpSpPr/>
          <p:nvPr/>
        </p:nvGrpSpPr>
        <p:grpSpPr>
          <a:xfrm>
            <a:off x="2759961" y="1486974"/>
            <a:ext cx="2191642" cy="852132"/>
            <a:chOff x="-65668" y="-28575"/>
            <a:chExt cx="2712971" cy="422594"/>
          </a:xfrm>
        </p:grpSpPr>
        <p:sp>
          <p:nvSpPr>
            <p:cNvPr id="89" name="Freeform 14">
              <a:extLst>
                <a:ext uri="{FF2B5EF4-FFF2-40B4-BE49-F238E27FC236}">
                  <a16:creationId xmlns:a16="http://schemas.microsoft.com/office/drawing/2014/main" id="{6CB3A789-633B-0D49-BF8F-941976F1420C}"/>
                </a:ext>
              </a:extLst>
            </p:cNvPr>
            <p:cNvSpPr/>
            <p:nvPr/>
          </p:nvSpPr>
          <p:spPr>
            <a:xfrm>
              <a:off x="-65668" y="0"/>
              <a:ext cx="2712971" cy="264164"/>
            </a:xfrm>
            <a:custGeom>
              <a:avLst/>
              <a:gdLst/>
              <a:ahLst/>
              <a:cxnLst/>
              <a:rect l="l" t="t" r="r" b="b"/>
              <a:pathLst>
                <a:path w="2557957" h="394019">
                  <a:moveTo>
                    <a:pt x="81187" y="0"/>
                  </a:moveTo>
                  <a:lnTo>
                    <a:pt x="2476770" y="0"/>
                  </a:lnTo>
                  <a:cubicBezTo>
                    <a:pt x="2521608" y="0"/>
                    <a:pt x="2557957" y="36349"/>
                    <a:pt x="2557957" y="81187"/>
                  </a:cubicBezTo>
                  <a:lnTo>
                    <a:pt x="2557957" y="312832"/>
                  </a:lnTo>
                  <a:cubicBezTo>
                    <a:pt x="2557957" y="357670"/>
                    <a:pt x="2521608" y="394019"/>
                    <a:pt x="2476770" y="394019"/>
                  </a:cubicBezTo>
                  <a:lnTo>
                    <a:pt x="81187" y="394019"/>
                  </a:lnTo>
                  <a:cubicBezTo>
                    <a:pt x="59655" y="394019"/>
                    <a:pt x="39005" y="385465"/>
                    <a:pt x="23779" y="370239"/>
                  </a:cubicBezTo>
                  <a:cubicBezTo>
                    <a:pt x="8554" y="355014"/>
                    <a:pt x="0" y="334364"/>
                    <a:pt x="0" y="312832"/>
                  </a:cubicBezTo>
                  <a:lnTo>
                    <a:pt x="0" y="81187"/>
                  </a:lnTo>
                  <a:cubicBezTo>
                    <a:pt x="0" y="59655"/>
                    <a:pt x="8554" y="39005"/>
                    <a:pt x="23779" y="23779"/>
                  </a:cubicBezTo>
                  <a:cubicBezTo>
                    <a:pt x="39005" y="8554"/>
                    <a:pt x="59655" y="0"/>
                    <a:pt x="81187" y="0"/>
                  </a:cubicBezTo>
                  <a:close/>
                </a:path>
              </a:pathLst>
            </a:custGeom>
            <a:solidFill>
              <a:srgbClr val="CDE4EA"/>
            </a:solidFill>
          </p:spPr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3F7281-EEB0-C7B0-E910-4A7690E3C6AD}"/>
                </a:ext>
              </a:extLst>
            </p:cNvPr>
            <p:cNvSpPr txBox="1"/>
            <p:nvPr/>
          </p:nvSpPr>
          <p:spPr>
            <a:xfrm>
              <a:off x="0" y="-28575"/>
              <a:ext cx="2557957" cy="422594"/>
            </a:xfrm>
            <a:prstGeom prst="rect">
              <a:avLst/>
            </a:prstGeom>
          </p:spPr>
          <p:txBody>
            <a:bodyPr lIns="44414" tIns="44414" rIns="44414" bIns="44414" rtlCol="0" anchor="ctr"/>
            <a:lstStyle/>
            <a:p>
              <a:pPr algn="ctr">
                <a:lnSpc>
                  <a:spcPts val="1713"/>
                </a:lnSpc>
                <a:spcBef>
                  <a:spcPct val="0"/>
                </a:spcBef>
              </a:pPr>
              <a:endParaRPr sz="2000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2891031" y="1561220"/>
            <a:ext cx="2006258" cy="271399"/>
            <a:chOff x="2908099" y="1541403"/>
            <a:chExt cx="2006258" cy="271399"/>
          </a:xfrm>
        </p:grpSpPr>
        <p:grpSp>
          <p:nvGrpSpPr>
            <p:cNvPr id="105" name="Group 104"/>
            <p:cNvGrpSpPr/>
            <p:nvPr/>
          </p:nvGrpSpPr>
          <p:grpSpPr>
            <a:xfrm>
              <a:off x="2908099" y="1601700"/>
              <a:ext cx="1899567" cy="189209"/>
              <a:chOff x="2908099" y="1601700"/>
              <a:chExt cx="1899567" cy="189209"/>
            </a:xfrm>
          </p:grpSpPr>
          <p:grpSp>
            <p:nvGrpSpPr>
              <p:cNvPr id="108" name="Group 49">
                <a:extLst>
                  <a:ext uri="{FF2B5EF4-FFF2-40B4-BE49-F238E27FC236}">
                    <a16:creationId xmlns:a16="http://schemas.microsoft.com/office/drawing/2014/main" id="{C77C875D-4282-A60A-C632-6A4D76AFA4AF}"/>
                  </a:ext>
                </a:extLst>
              </p:cNvPr>
              <p:cNvGrpSpPr/>
              <p:nvPr/>
            </p:nvGrpSpPr>
            <p:grpSpPr>
              <a:xfrm>
                <a:off x="2908099" y="1601700"/>
                <a:ext cx="1899567" cy="172836"/>
                <a:chOff x="0" y="0"/>
                <a:chExt cx="1631072" cy="143317"/>
              </a:xfrm>
            </p:grpSpPr>
            <p:sp>
              <p:nvSpPr>
                <p:cNvPr id="114" name="Freeform 50">
                  <a:extLst>
                    <a:ext uri="{FF2B5EF4-FFF2-40B4-BE49-F238E27FC236}">
                      <a16:creationId xmlns:a16="http://schemas.microsoft.com/office/drawing/2014/main" id="{003E2A0D-8F3B-E49C-12AF-EE0C7986B1C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31072" cy="143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1072" h="143317">
                      <a:moveTo>
                        <a:pt x="71658" y="0"/>
                      </a:moveTo>
                      <a:lnTo>
                        <a:pt x="1559413" y="0"/>
                      </a:lnTo>
                      <a:cubicBezTo>
                        <a:pt x="1578418" y="0"/>
                        <a:pt x="1596645" y="7550"/>
                        <a:pt x="1610083" y="20988"/>
                      </a:cubicBezTo>
                      <a:cubicBezTo>
                        <a:pt x="1623522" y="34427"/>
                        <a:pt x="1631072" y="52653"/>
                        <a:pt x="1631072" y="71658"/>
                      </a:cubicBezTo>
                      <a:lnTo>
                        <a:pt x="1631072" y="71658"/>
                      </a:lnTo>
                      <a:cubicBezTo>
                        <a:pt x="1631072" y="111234"/>
                        <a:pt x="1598989" y="143317"/>
                        <a:pt x="1559413" y="143317"/>
                      </a:cubicBezTo>
                      <a:lnTo>
                        <a:pt x="71658" y="143317"/>
                      </a:lnTo>
                      <a:cubicBezTo>
                        <a:pt x="52653" y="143317"/>
                        <a:pt x="34427" y="135767"/>
                        <a:pt x="20988" y="122329"/>
                      </a:cubicBezTo>
                      <a:cubicBezTo>
                        <a:pt x="7550" y="108890"/>
                        <a:pt x="0" y="90663"/>
                        <a:pt x="0" y="71658"/>
                      </a:cubicBezTo>
                      <a:lnTo>
                        <a:pt x="0" y="71658"/>
                      </a:lnTo>
                      <a:cubicBezTo>
                        <a:pt x="0" y="52653"/>
                        <a:pt x="7550" y="34427"/>
                        <a:pt x="20988" y="20988"/>
                      </a:cubicBezTo>
                      <a:cubicBezTo>
                        <a:pt x="34427" y="7550"/>
                        <a:pt x="52653" y="0"/>
                        <a:pt x="71658" y="0"/>
                      </a:cubicBezTo>
                      <a:close/>
                    </a:path>
                  </a:pathLst>
                </a:custGeom>
                <a:solidFill>
                  <a:srgbClr val="FFBD59"/>
                </a:solidFill>
              </p:spPr>
            </p:sp>
            <p:sp>
              <p:nvSpPr>
                <p:cNvPr id="117" name="TextBox 51">
                  <a:extLst>
                    <a:ext uri="{FF2B5EF4-FFF2-40B4-BE49-F238E27FC236}">
                      <a16:creationId xmlns:a16="http://schemas.microsoft.com/office/drawing/2014/main" id="{B27A490D-B707-7B99-234E-6CD00E6C8CA9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1631072" cy="171892"/>
                </a:xfrm>
                <a:prstGeom prst="rect">
                  <a:avLst/>
                </a:prstGeom>
              </p:spPr>
              <p:txBody>
                <a:bodyPr lIns="44414" tIns="44414" rIns="44414" bIns="44414" rtlCol="0" anchor="ctr"/>
                <a:lstStyle/>
                <a:p>
                  <a:pPr algn="ctr">
                    <a:lnSpc>
                      <a:spcPts val="1713"/>
                    </a:lnSpc>
                    <a:spcBef>
                      <a:spcPct val="0"/>
                    </a:spcBef>
                  </a:pPr>
                  <a:endParaRPr sz="2000"/>
                </a:p>
              </p:txBody>
            </p:sp>
          </p:grpSp>
          <p:sp>
            <p:nvSpPr>
              <p:cNvPr id="110" name="TextBox 82">
                <a:extLst>
                  <a:ext uri="{FF2B5EF4-FFF2-40B4-BE49-F238E27FC236}">
                    <a16:creationId xmlns:a16="http://schemas.microsoft.com/office/drawing/2014/main" id="{E184F389-4A0A-168B-23C1-EBD046FFF9B3}"/>
                  </a:ext>
                </a:extLst>
              </p:cNvPr>
              <p:cNvSpPr txBox="1"/>
              <p:nvPr/>
            </p:nvSpPr>
            <p:spPr>
              <a:xfrm>
                <a:off x="2930846" y="1619708"/>
                <a:ext cx="1779467" cy="17120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65"/>
                  </a:lnSpc>
                </a:pPr>
                <a:r>
                  <a:rPr lang="en-US" sz="1200" b="1" dirty="0" err="1">
                    <a:solidFill>
                      <a:srgbClr val="00569E"/>
                    </a:solidFill>
                    <a:latin typeface="Cloud Soft Bold"/>
                    <a:ea typeface="Cloud Soft Bold"/>
                    <a:cs typeface="Cloud Soft Bold"/>
                    <a:sym typeface="Cloud Soft Bold"/>
                  </a:rPr>
                  <a:t>เหตุการณ์เข้าเกณฑ</a:t>
                </a:r>
                <a:r>
                  <a:rPr lang="th-TH" sz="1200" b="1" dirty="0">
                    <a:solidFill>
                      <a:srgbClr val="00569E"/>
                    </a:solidFill>
                    <a:latin typeface="Cloud Soft Bold"/>
                    <a:ea typeface="Cloud Soft Bold"/>
                    <a:cs typeface="Cloud Soft Bold"/>
                    <a:sym typeface="Cloud Soft Bold"/>
                  </a:rPr>
                  <a:t>์สอบสวนโรค</a:t>
                </a:r>
                <a:endParaRPr lang="en-US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endParaRPr>
              </a:p>
            </p:txBody>
          </p:sp>
        </p:grpSp>
        <p:sp>
          <p:nvSpPr>
            <p:cNvPr id="106" name="Freeform 64">
              <a:extLst>
                <a:ext uri="{FF2B5EF4-FFF2-40B4-BE49-F238E27FC236}">
                  <a16:creationId xmlns:a16="http://schemas.microsoft.com/office/drawing/2014/main" id="{4CDEFA3D-4EC4-6A2A-F4D6-B72A7A04BB71}"/>
                </a:ext>
              </a:extLst>
            </p:cNvPr>
            <p:cNvSpPr/>
            <p:nvPr/>
          </p:nvSpPr>
          <p:spPr>
            <a:xfrm>
              <a:off x="4660173" y="1541403"/>
              <a:ext cx="254184" cy="271399"/>
            </a:xfrm>
            <a:custGeom>
              <a:avLst/>
              <a:gdLst/>
              <a:ahLst/>
              <a:cxnLst/>
              <a:rect l="l" t="t" r="r" b="b"/>
              <a:pathLst>
                <a:path w="290728" h="310418">
                  <a:moveTo>
                    <a:pt x="0" y="0"/>
                  </a:moveTo>
                  <a:lnTo>
                    <a:pt x="290728" y="0"/>
                  </a:lnTo>
                  <a:lnTo>
                    <a:pt x="290728" y="310418"/>
                  </a:lnTo>
                  <a:lnTo>
                    <a:pt x="0" y="31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19" name="Group 118"/>
          <p:cNvGrpSpPr/>
          <p:nvPr/>
        </p:nvGrpSpPr>
        <p:grpSpPr>
          <a:xfrm>
            <a:off x="5116096" y="1510468"/>
            <a:ext cx="2434276" cy="837513"/>
            <a:chOff x="5116096" y="1510468"/>
            <a:chExt cx="2434276" cy="837513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F33DF7CD-6D38-0209-2606-2A946F63F275}"/>
                </a:ext>
              </a:extLst>
            </p:cNvPr>
            <p:cNvGrpSpPr/>
            <p:nvPr/>
          </p:nvGrpSpPr>
          <p:grpSpPr>
            <a:xfrm>
              <a:off x="5116096" y="1510468"/>
              <a:ext cx="2434276" cy="837513"/>
              <a:chOff x="0" y="-28575"/>
              <a:chExt cx="2557957" cy="443354"/>
            </a:xfrm>
          </p:grpSpPr>
          <p:sp>
            <p:nvSpPr>
              <p:cNvPr id="129" name="Freeform 11">
                <a:extLst>
                  <a:ext uri="{FF2B5EF4-FFF2-40B4-BE49-F238E27FC236}">
                    <a16:creationId xmlns:a16="http://schemas.microsoft.com/office/drawing/2014/main" id="{9776F4BF-DF1D-14FD-85C0-8916252B5753}"/>
                  </a:ext>
                </a:extLst>
              </p:cNvPr>
              <p:cNvSpPr/>
              <p:nvPr/>
            </p:nvSpPr>
            <p:spPr>
              <a:xfrm>
                <a:off x="0" y="0"/>
                <a:ext cx="2557957" cy="281669"/>
              </a:xfrm>
              <a:custGeom>
                <a:avLst/>
                <a:gdLst/>
                <a:ahLst/>
                <a:cxnLst/>
                <a:rect l="l" t="t" r="r" b="b"/>
                <a:pathLst>
                  <a:path w="2557957" h="414779">
                    <a:moveTo>
                      <a:pt x="81187" y="0"/>
                    </a:moveTo>
                    <a:lnTo>
                      <a:pt x="2476770" y="0"/>
                    </a:lnTo>
                    <a:cubicBezTo>
                      <a:pt x="2521608" y="0"/>
                      <a:pt x="2557957" y="36349"/>
                      <a:pt x="2557957" y="81187"/>
                    </a:cubicBezTo>
                    <a:lnTo>
                      <a:pt x="2557957" y="333593"/>
                    </a:lnTo>
                    <a:cubicBezTo>
                      <a:pt x="2557957" y="378431"/>
                      <a:pt x="2521608" y="414779"/>
                      <a:pt x="2476770" y="414779"/>
                    </a:cubicBezTo>
                    <a:lnTo>
                      <a:pt x="81187" y="414779"/>
                    </a:lnTo>
                    <a:cubicBezTo>
                      <a:pt x="59655" y="414779"/>
                      <a:pt x="39005" y="406226"/>
                      <a:pt x="23779" y="391000"/>
                    </a:cubicBezTo>
                    <a:cubicBezTo>
                      <a:pt x="8554" y="375775"/>
                      <a:pt x="0" y="355125"/>
                      <a:pt x="0" y="333593"/>
                    </a:cubicBezTo>
                    <a:lnTo>
                      <a:pt x="0" y="81187"/>
                    </a:lnTo>
                    <a:cubicBezTo>
                      <a:pt x="0" y="59655"/>
                      <a:pt x="8554" y="39005"/>
                      <a:pt x="23779" y="23779"/>
                    </a:cubicBezTo>
                    <a:cubicBezTo>
                      <a:pt x="39005" y="8554"/>
                      <a:pt x="59655" y="0"/>
                      <a:pt x="81187" y="0"/>
                    </a:cubicBezTo>
                    <a:close/>
                  </a:path>
                </a:pathLst>
              </a:custGeom>
              <a:solidFill>
                <a:srgbClr val="CDE4EA"/>
              </a:solidFill>
            </p:spPr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00375667-A0D4-A000-E51E-66F57DC4F5CF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2557957" cy="443354"/>
              </a:xfrm>
              <a:prstGeom prst="rect">
                <a:avLst/>
              </a:prstGeom>
            </p:spPr>
            <p:txBody>
              <a:bodyPr lIns="44414" tIns="44414" rIns="44414" bIns="44414" rtlCol="0" anchor="ctr"/>
              <a:lstStyle/>
              <a:p>
                <a:pPr algn="ctr">
                  <a:lnSpc>
                    <a:spcPts val="1713"/>
                  </a:lnSpc>
                  <a:spcBef>
                    <a:spcPct val="0"/>
                  </a:spcBef>
                </a:pPr>
                <a:endParaRPr sz="2000"/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5680869" y="1578620"/>
              <a:ext cx="1365477" cy="241704"/>
              <a:chOff x="5034105" y="1562840"/>
              <a:chExt cx="1365477" cy="241704"/>
            </a:xfrm>
          </p:grpSpPr>
          <p:grpSp>
            <p:nvGrpSpPr>
              <p:cNvPr id="124" name="Group 52">
                <a:extLst>
                  <a:ext uri="{FF2B5EF4-FFF2-40B4-BE49-F238E27FC236}">
                    <a16:creationId xmlns:a16="http://schemas.microsoft.com/office/drawing/2014/main" id="{B0B0243F-58D7-B8C9-8570-F5F7F77F6C84}"/>
                  </a:ext>
                </a:extLst>
              </p:cNvPr>
              <p:cNvGrpSpPr/>
              <p:nvPr/>
            </p:nvGrpSpPr>
            <p:grpSpPr>
              <a:xfrm>
                <a:off x="5034105" y="1574529"/>
                <a:ext cx="1316959" cy="220648"/>
                <a:chOff x="-66615" y="-28575"/>
                <a:chExt cx="1018044" cy="182963"/>
              </a:xfrm>
            </p:grpSpPr>
            <p:sp>
              <p:nvSpPr>
                <p:cNvPr id="127" name="Freeform 53">
                  <a:extLst>
                    <a:ext uri="{FF2B5EF4-FFF2-40B4-BE49-F238E27FC236}">
                      <a16:creationId xmlns:a16="http://schemas.microsoft.com/office/drawing/2014/main" id="{55A4F7D3-E339-28F7-D59B-1A0F3869CF65}"/>
                    </a:ext>
                  </a:extLst>
                </p:cNvPr>
                <p:cNvSpPr/>
                <p:nvPr/>
              </p:nvSpPr>
              <p:spPr>
                <a:xfrm>
                  <a:off x="-66615" y="0"/>
                  <a:ext cx="1018044" cy="154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1429" h="143317">
                      <a:moveTo>
                        <a:pt x="71658" y="0"/>
                      </a:moveTo>
                      <a:lnTo>
                        <a:pt x="879770" y="0"/>
                      </a:lnTo>
                      <a:cubicBezTo>
                        <a:pt x="919346" y="0"/>
                        <a:pt x="951429" y="32083"/>
                        <a:pt x="951429" y="71658"/>
                      </a:cubicBezTo>
                      <a:lnTo>
                        <a:pt x="951429" y="71658"/>
                      </a:lnTo>
                      <a:cubicBezTo>
                        <a:pt x="951429" y="90663"/>
                        <a:pt x="943879" y="108890"/>
                        <a:pt x="930441" y="122329"/>
                      </a:cubicBezTo>
                      <a:cubicBezTo>
                        <a:pt x="917002" y="135767"/>
                        <a:pt x="898775" y="143317"/>
                        <a:pt x="879770" y="143317"/>
                      </a:cubicBezTo>
                      <a:lnTo>
                        <a:pt x="71658" y="143317"/>
                      </a:lnTo>
                      <a:cubicBezTo>
                        <a:pt x="52653" y="143317"/>
                        <a:pt x="34427" y="135767"/>
                        <a:pt x="20988" y="122329"/>
                      </a:cubicBezTo>
                      <a:cubicBezTo>
                        <a:pt x="7550" y="108890"/>
                        <a:pt x="0" y="90663"/>
                        <a:pt x="0" y="71658"/>
                      </a:cubicBezTo>
                      <a:lnTo>
                        <a:pt x="0" y="71658"/>
                      </a:lnTo>
                      <a:cubicBezTo>
                        <a:pt x="0" y="52653"/>
                        <a:pt x="7550" y="34427"/>
                        <a:pt x="20988" y="20988"/>
                      </a:cubicBezTo>
                      <a:cubicBezTo>
                        <a:pt x="34427" y="7550"/>
                        <a:pt x="52653" y="0"/>
                        <a:pt x="71658" y="0"/>
                      </a:cubicBezTo>
                      <a:close/>
                    </a:path>
                  </a:pathLst>
                </a:custGeom>
                <a:solidFill>
                  <a:srgbClr val="FF914D"/>
                </a:solidFill>
              </p:spPr>
            </p:sp>
            <p:sp>
              <p:nvSpPr>
                <p:cNvPr id="128" name="TextBox 54">
                  <a:extLst>
                    <a:ext uri="{FF2B5EF4-FFF2-40B4-BE49-F238E27FC236}">
                      <a16:creationId xmlns:a16="http://schemas.microsoft.com/office/drawing/2014/main" id="{EB7E7092-8374-7025-4E94-8A8658350F38}"/>
                    </a:ext>
                  </a:extLst>
                </p:cNvPr>
                <p:cNvSpPr txBox="1"/>
                <p:nvPr/>
              </p:nvSpPr>
              <p:spPr>
                <a:xfrm>
                  <a:off x="0" y="-28575"/>
                  <a:ext cx="951429" cy="171892"/>
                </a:xfrm>
                <a:prstGeom prst="rect">
                  <a:avLst/>
                </a:prstGeom>
              </p:spPr>
              <p:txBody>
                <a:bodyPr lIns="44414" tIns="44414" rIns="44414" bIns="44414" rtlCol="0" anchor="ctr"/>
                <a:lstStyle/>
                <a:p>
                  <a:pPr algn="ctr">
                    <a:lnSpc>
                      <a:spcPts val="1713"/>
                    </a:lnSpc>
                    <a:spcBef>
                      <a:spcPct val="0"/>
                    </a:spcBef>
                  </a:pPr>
                  <a:endParaRPr sz="2000"/>
                </a:p>
              </p:txBody>
            </p:sp>
          </p:grpSp>
          <p:sp>
            <p:nvSpPr>
              <p:cNvPr id="125" name="Freeform 63">
                <a:extLst>
                  <a:ext uri="{FF2B5EF4-FFF2-40B4-BE49-F238E27FC236}">
                    <a16:creationId xmlns:a16="http://schemas.microsoft.com/office/drawing/2014/main" id="{BA750FA0-7F46-F186-EA46-E4CDCD9C1B83}"/>
                  </a:ext>
                </a:extLst>
              </p:cNvPr>
              <p:cNvSpPr/>
              <p:nvPr/>
            </p:nvSpPr>
            <p:spPr>
              <a:xfrm rot="916663">
                <a:off x="6216426" y="1562840"/>
                <a:ext cx="183156" cy="200719"/>
              </a:xfrm>
              <a:custGeom>
                <a:avLst/>
                <a:gdLst/>
                <a:ahLst/>
                <a:cxnLst/>
                <a:rect l="l" t="t" r="r" b="b"/>
                <a:pathLst>
                  <a:path w="209489" h="229576">
                    <a:moveTo>
                      <a:pt x="0" y="0"/>
                    </a:moveTo>
                    <a:lnTo>
                      <a:pt x="209489" y="0"/>
                    </a:lnTo>
                    <a:lnTo>
                      <a:pt x="209489" y="229576"/>
                    </a:lnTo>
                    <a:lnTo>
                      <a:pt x="0" y="22957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  <p:sp>
            <p:nvSpPr>
              <p:cNvPr id="126" name="TextBox 85">
                <a:extLst>
                  <a:ext uri="{FF2B5EF4-FFF2-40B4-BE49-F238E27FC236}">
                    <a16:creationId xmlns:a16="http://schemas.microsoft.com/office/drawing/2014/main" id="{05FB2FAD-CBAE-89A5-4C97-303FCAB92963}"/>
                  </a:ext>
                </a:extLst>
              </p:cNvPr>
              <p:cNvSpPr txBox="1"/>
              <p:nvPr/>
            </p:nvSpPr>
            <p:spPr>
              <a:xfrm>
                <a:off x="5149392" y="1633343"/>
                <a:ext cx="1108906" cy="17120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65"/>
                  </a:lnSpc>
                </a:pPr>
                <a:r>
                  <a:rPr lang="en-US" sz="1200" b="1" dirty="0" err="1">
                    <a:solidFill>
                      <a:srgbClr val="00569E"/>
                    </a:solidFill>
                    <a:latin typeface="Cloud Soft Bold"/>
                    <a:ea typeface="Cloud Soft Bold"/>
                    <a:cs typeface="Cloud Soft Bold"/>
                    <a:sym typeface="Cloud Soft Bold"/>
                  </a:rPr>
                  <a:t>เหตุการณ์ที่ติดตาม</a:t>
                </a:r>
                <a:endParaRPr lang="en-US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endParaRPr>
              </a:p>
            </p:txBody>
          </p:sp>
        </p:grpSp>
        <p:sp>
          <p:nvSpPr>
            <p:cNvPr id="122" name="TextBox 86">
              <a:extLst>
                <a:ext uri="{FF2B5EF4-FFF2-40B4-BE49-F238E27FC236}">
                  <a16:creationId xmlns:a16="http://schemas.microsoft.com/office/drawing/2014/main" id="{1C3819F8-1149-103A-9769-68030A6F4557}"/>
                </a:ext>
              </a:extLst>
            </p:cNvPr>
            <p:cNvSpPr txBox="1"/>
            <p:nvPr/>
          </p:nvSpPr>
          <p:spPr>
            <a:xfrm>
              <a:off x="5919086" y="1888388"/>
              <a:ext cx="863046" cy="1865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265"/>
                </a:lnSpc>
              </a:pPr>
              <a:r>
                <a:rPr lang="en-US" sz="16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 </a:t>
              </a:r>
              <a:r>
                <a:rPr lang="th-TH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1</a:t>
              </a:r>
              <a:r>
                <a:rPr lang="en-US" sz="1200" b="1" dirty="0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 </a:t>
              </a:r>
              <a:r>
                <a:rPr lang="en-US" sz="1200" b="1" dirty="0" err="1">
                  <a:solidFill>
                    <a:srgbClr val="00569E"/>
                  </a:solidFill>
                  <a:latin typeface="Cloud Soft Bold"/>
                  <a:ea typeface="Cloud Soft Bold"/>
                  <a:cs typeface="Cloud Soft Bold"/>
                  <a:sym typeface="Cloud Soft Bold"/>
                </a:rPr>
                <a:t>เหตุการณ์</a:t>
              </a:r>
              <a:endPara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endParaRPr>
            </a:p>
          </p:txBody>
        </p:sp>
      </p:grpSp>
      <p:sp>
        <p:nvSpPr>
          <p:cNvPr id="131" name="TextBox 80">
            <a:extLst>
              <a:ext uri="{FF2B5EF4-FFF2-40B4-BE49-F238E27FC236}">
                <a16:creationId xmlns:a16="http://schemas.microsoft.com/office/drawing/2014/main" id="{0FBACE0B-5563-F709-A5B6-C2E4EB339C86}"/>
              </a:ext>
            </a:extLst>
          </p:cNvPr>
          <p:cNvSpPr txBox="1"/>
          <p:nvPr/>
        </p:nvSpPr>
        <p:spPr>
          <a:xfrm>
            <a:off x="3191940" y="1859542"/>
            <a:ext cx="1178336" cy="17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 </a:t>
            </a:r>
            <a:r>
              <a:rPr lang="th-TH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0</a:t>
            </a:r>
            <a:r>
              <a: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en-US" sz="1200" b="1" dirty="0" err="1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เหตุการณ์</a:t>
            </a:r>
            <a:endParaRPr lang="en-US" sz="1200" b="1" dirty="0">
              <a:solidFill>
                <a:srgbClr val="00569E"/>
              </a:solidFill>
              <a:latin typeface="Cloud Soft Bold"/>
              <a:ea typeface="Cloud Soft Bold"/>
              <a:cs typeface="Cloud Soft Bold"/>
              <a:sym typeface="Cloud Soft Bold"/>
            </a:endParaRPr>
          </a:p>
        </p:txBody>
      </p:sp>
      <p:sp>
        <p:nvSpPr>
          <p:cNvPr id="132" name="TextBox 80">
            <a:extLst>
              <a:ext uri="{FF2B5EF4-FFF2-40B4-BE49-F238E27FC236}">
                <a16:creationId xmlns:a16="http://schemas.microsoft.com/office/drawing/2014/main" id="{0FBACE0B-5563-F709-A5B6-C2E4EB339C86}"/>
              </a:ext>
            </a:extLst>
          </p:cNvPr>
          <p:cNvSpPr txBox="1"/>
          <p:nvPr/>
        </p:nvSpPr>
        <p:spPr>
          <a:xfrm>
            <a:off x="1145918" y="2284808"/>
            <a:ext cx="4882658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</a:pPr>
            <a:r>
              <a:rPr lang="en-US" sz="12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th-TH" sz="14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ผลกระทบหน่วยบริการสาธารณสุข</a:t>
            </a:r>
            <a:r>
              <a:rPr lang="en-US" sz="14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 </a:t>
            </a:r>
            <a:r>
              <a:rPr lang="th-TH" sz="1400" b="1" dirty="0">
                <a:solidFill>
                  <a:srgbClr val="00569E"/>
                </a:solidFill>
                <a:latin typeface="Cloud Soft Bold"/>
                <a:ea typeface="Cloud Soft Bold"/>
                <a:cs typeface="Cloud Soft Bold"/>
                <a:sym typeface="Cloud Soft Bold"/>
              </a:rPr>
              <a:t>สถานการณ์แผ่นดินไหวที่เมียนมา (พม่า)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230" y="2610703"/>
            <a:ext cx="3602844" cy="4120975"/>
          </a:xfrm>
          <a:prstGeom prst="roundRect">
            <a:avLst>
              <a:gd name="adj" fmla="val 3454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1000" b="1" dirty="0">
              <a:solidFill>
                <a:srgbClr val="7030A0"/>
              </a:solidFill>
              <a:latin typeface="Kanit ExtraLight" pitchFamily="2" charset="-34"/>
              <a:cs typeface="Kanit ExtraLight" pitchFamily="2" charset="-34"/>
            </a:endParaRPr>
          </a:p>
        </p:txBody>
      </p:sp>
      <p:sp>
        <p:nvSpPr>
          <p:cNvPr id="133" name="Rounded Rectangle 132"/>
          <p:cNvSpPr/>
          <p:nvPr/>
        </p:nvSpPr>
        <p:spPr>
          <a:xfrm>
            <a:off x="4029935" y="2519063"/>
            <a:ext cx="3517185" cy="4212615"/>
          </a:xfrm>
          <a:prstGeom prst="roundRect">
            <a:avLst>
              <a:gd name="adj" fmla="val 3454"/>
            </a:avLst>
          </a:prstGeom>
          <a:solidFill>
            <a:srgbClr val="EEEAF2"/>
          </a:solidFill>
          <a:ln>
            <a:solidFill>
              <a:srgbClr val="EEEA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52232" y="2662299"/>
            <a:ext cx="3851275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b="1" dirty="0">
                <a:solidFill>
                  <a:srgbClr val="7030A0"/>
                </a:solidFill>
                <a:latin typeface="Kanit ExtraLight" pitchFamily="2" charset="-34"/>
                <a:cs typeface="Kanit ExtraLight" pitchFamily="2" charset="-34"/>
              </a:rPr>
              <a:t>1. </a:t>
            </a:r>
            <a:r>
              <a:rPr lang="th-TH" sz="1100" b="1" dirty="0">
                <a:solidFill>
                  <a:srgbClr val="7030A0"/>
                </a:solidFill>
                <a:latin typeface="Kanit ExtraLight" pitchFamily="2" charset="-34"/>
                <a:cs typeface="Kanit ExtraLight" pitchFamily="2" charset="-34"/>
              </a:rPr>
              <a:t>ผลกระทบด้านบริการ </a:t>
            </a:r>
            <a:r>
              <a:rPr lang="en-US" sz="1100" b="1" dirty="0">
                <a:solidFill>
                  <a:srgbClr val="7030A0"/>
                </a:solidFill>
                <a:latin typeface="Kanit ExtraLight" pitchFamily="2" charset="-34"/>
                <a:cs typeface="Kanit ExtraLight" pitchFamily="2" charset="-34"/>
              </a:rPr>
              <a:t>: </a:t>
            </a:r>
            <a:r>
              <a:rPr lang="th-TH" sz="1100" b="1" dirty="0">
                <a:solidFill>
                  <a:srgbClr val="7030A0"/>
                </a:solidFill>
                <a:latin typeface="Kanit ExtraLight" pitchFamily="2" charset="-34"/>
                <a:cs typeface="Kanit ExtraLight" pitchFamily="2" charset="-34"/>
              </a:rPr>
              <a:t>รพ.ประกาศแผนเคลื่อนย้ายผู้ป่วย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02206" y="2931458"/>
            <a:ext cx="1345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00" dirty="0">
                <a:solidFill>
                  <a:srgbClr val="C00000"/>
                </a:solidFill>
                <a:latin typeface="Kanit ExtraLight" pitchFamily="2" charset="-34"/>
                <a:cs typeface="Kanit ExtraLight" pitchFamily="2" charset="-34"/>
              </a:rPr>
              <a:t>จำนวน  </a:t>
            </a:r>
            <a:r>
              <a:rPr lang="en-US" sz="1000" dirty="0">
                <a:solidFill>
                  <a:srgbClr val="C00000"/>
                </a:solidFill>
                <a:latin typeface="Kanit ExtraLight" pitchFamily="2" charset="-34"/>
                <a:cs typeface="Kanit ExtraLight" pitchFamily="2" charset="-34"/>
              </a:rPr>
              <a:t>8 </a:t>
            </a:r>
            <a:r>
              <a:rPr lang="th-TH" sz="1000" dirty="0">
                <a:solidFill>
                  <a:srgbClr val="C00000"/>
                </a:solidFill>
                <a:latin typeface="Kanit ExtraLight" pitchFamily="2" charset="-34"/>
                <a:cs typeface="Kanit ExtraLight" pitchFamily="2" charset="-34"/>
              </a:rPr>
              <a:t>โรงพยาบาล 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1. รพ.กำแพงเพชร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2. รพ.เอกชนเมืองฯ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3. รพ.ไทรงาม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4. รพ.คลองลาน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5. รพ.ขาณุวรลักษบุรี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6. รพ.คลองขลุง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7. รพ.พรานกระต่าย</a:t>
            </a:r>
          </a:p>
          <a:p>
            <a:r>
              <a:rPr lang="th-TH" sz="1000" dirty="0">
                <a:solidFill>
                  <a:schemeClr val="tx2"/>
                </a:solidFill>
                <a:latin typeface="Kanit ExtraLight" pitchFamily="2" charset="-34"/>
                <a:cs typeface="Kanit ExtraLight" pitchFamily="2" charset="-34"/>
              </a:rPr>
              <a:t>8. รพ.โกสัมพีนคร</a:t>
            </a:r>
          </a:p>
        </p:txBody>
      </p:sp>
      <p:pic>
        <p:nvPicPr>
          <p:cNvPr id="135" name="Picture 6" descr="C:\Users\admin\OneDrive\เอกสาร\เดสก์ท็อป\แผ่นดินไหว\รพ ขาณุ\4565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" t="50213" r="51160" b="2047"/>
          <a:stretch/>
        </p:blipFill>
        <p:spPr bwMode="auto">
          <a:xfrm>
            <a:off x="1467625" y="4520135"/>
            <a:ext cx="989929" cy="95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6" descr="C:\Users\admin\OneDrive\เอกสาร\เดสก์ท็อป\แผ่นดินไหว\รพ ขาณุ\4565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08" t="8033" r="3471" b="51310"/>
          <a:stretch/>
        </p:blipFill>
        <p:spPr bwMode="auto">
          <a:xfrm>
            <a:off x="309734" y="4517434"/>
            <a:ext cx="992472" cy="9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2" descr="C:\Users\admin\OneDrive\เอกสาร\เดสก์ท็อป\แผ่นดินไหว\รพ กำแพง\S__186015748_0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3" r="11731" b="8377"/>
          <a:stretch/>
        </p:blipFill>
        <p:spPr bwMode="auto">
          <a:xfrm>
            <a:off x="2622974" y="4525642"/>
            <a:ext cx="995057" cy="95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4307897" y="2658205"/>
            <a:ext cx="28649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nit ExtraLight" pitchFamily="2" charset="-34"/>
                <a:cs typeface="Kanit ExtraLight" pitchFamily="2" charset="-34"/>
              </a:rPr>
              <a:t>2. </a:t>
            </a:r>
            <a:r>
              <a:rPr lang="th-TH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Kanit ExtraLight" pitchFamily="2" charset="-34"/>
                <a:cs typeface="Kanit ExtraLight" pitchFamily="2" charset="-34"/>
              </a:rPr>
              <a:t>ผลกระทบด้านโครงสร้างอาคารของหน่วยบริการ</a:t>
            </a:r>
          </a:p>
        </p:txBody>
      </p:sp>
      <p:graphicFrame>
        <p:nvGraphicFramePr>
          <p:cNvPr id="139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545078"/>
              </p:ext>
            </p:extLst>
          </p:nvPr>
        </p:nvGraphicFramePr>
        <p:xfrm>
          <a:off x="4200149" y="2897198"/>
          <a:ext cx="3156912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3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81"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latin typeface="Kanit ExtraLight" pitchFamily="2" charset="-34"/>
                          <a:cs typeface="Kanit ExtraLight" pitchFamily="2" charset="-34"/>
                        </a:rPr>
                        <a:t>หน่วยบริการ</a:t>
                      </a:r>
                    </a:p>
                  </a:txBody>
                  <a:tcPr anchor="ctr">
                    <a:solidFill>
                      <a:srgbClr val="5D288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latin typeface="Kanit ExtraLight" pitchFamily="2" charset="-34"/>
                          <a:cs typeface="Kanit ExtraLight" pitchFamily="2" charset="-34"/>
                        </a:rPr>
                        <a:t>จำนวน</a:t>
                      </a:r>
                    </a:p>
                  </a:txBody>
                  <a:tcPr anchor="ctr">
                    <a:solidFill>
                      <a:srgbClr val="5D288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b="1" dirty="0">
                        <a:latin typeface="Kanit" pitchFamily="2" charset="-34"/>
                        <a:cs typeface="Kanit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681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โรงพยาบาลทั่วไป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Kanit ExtraLight" pitchFamily="2" charset="-34"/>
                          <a:cs typeface="Kanit ExtraLight" pitchFamily="2" charset="-34"/>
                        </a:rPr>
                        <a:t>1</a:t>
                      </a:r>
                      <a:endParaRPr lang="th-TH" sz="1000" b="0" dirty="0"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แห่ง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681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โรงพยาบาลชุมชน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Kanit ExtraLight" pitchFamily="2" charset="-34"/>
                          <a:cs typeface="Kanit ExtraLight" pitchFamily="2" charset="-34"/>
                        </a:rPr>
                        <a:t>11</a:t>
                      </a:r>
                      <a:endParaRPr lang="th-TH" sz="1000" b="0" dirty="0"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แห่ง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681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สำนักงานสาธารณสุขอำเภอ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Kanit ExtraLight" pitchFamily="2" charset="-34"/>
                          <a:cs typeface="Kanit ExtraLight" pitchFamily="2" charset="-34"/>
                        </a:rPr>
                        <a:t>4</a:t>
                      </a:r>
                      <a:endParaRPr lang="th-TH" sz="1000" b="0" dirty="0"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แห่ง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681"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รวม</a:t>
                      </a:r>
                    </a:p>
                  </a:txBody>
                  <a:tcPr anchor="ctr">
                    <a:solidFill>
                      <a:srgbClr val="5D28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16</a:t>
                      </a:r>
                      <a:endParaRPr lang="th-TH" sz="1000" b="1" dirty="0">
                        <a:solidFill>
                          <a:schemeClr val="bg1"/>
                        </a:solidFill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>
                    <a:solidFill>
                      <a:srgbClr val="5D28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แห่ง</a:t>
                      </a:r>
                    </a:p>
                  </a:txBody>
                  <a:tcPr anchor="ctr">
                    <a:solidFill>
                      <a:srgbClr val="5D28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0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96052"/>
              </p:ext>
            </p:extLst>
          </p:nvPr>
        </p:nvGraphicFramePr>
        <p:xfrm>
          <a:off x="4201184" y="4191731"/>
          <a:ext cx="3155877" cy="127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2580"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latin typeface="Kanit ExtraLight" pitchFamily="2" charset="-34"/>
                          <a:cs typeface="Kanit ExtraLight" pitchFamily="2" charset="-34"/>
                        </a:rPr>
                        <a:t>อาคารที่ได้รับผลกระทบ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latin typeface="Kanit ExtraLight" pitchFamily="2" charset="-34"/>
                          <a:cs typeface="Kanit ExtraLight" pitchFamily="2" charset="-34"/>
                        </a:rPr>
                        <a:t>จำนวน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b="1" dirty="0">
                        <a:latin typeface="Kanit" pitchFamily="2" charset="-34"/>
                        <a:cs typeface="Kanit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81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อาคารบริการโรงพยาบาล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 smtClean="0">
                          <a:latin typeface="Kanit ExtraLight" pitchFamily="2" charset="-34"/>
                          <a:cs typeface="Kanit ExtraLight" pitchFamily="2" charset="-34"/>
                        </a:rPr>
                        <a:t>3</a:t>
                      </a:r>
                      <a:r>
                        <a:rPr lang="en-US" sz="1000" b="0" dirty="0" smtClean="0">
                          <a:latin typeface="Kanit ExtraLight" pitchFamily="2" charset="-34"/>
                          <a:cs typeface="Kanit ExtraLight" pitchFamily="2" charset="-34"/>
                        </a:rPr>
                        <a:t>5</a:t>
                      </a:r>
                      <a:endParaRPr lang="th-TH" sz="1000" b="0" dirty="0"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อาคาร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580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อาคาร </a:t>
                      </a:r>
                      <a:r>
                        <a:rPr lang="th-TH" sz="1000" b="0" dirty="0" err="1">
                          <a:latin typeface="Kanit ExtraLight" pitchFamily="2" charset="-34"/>
                          <a:cs typeface="Kanit ExtraLight" pitchFamily="2" charset="-34"/>
                        </a:rPr>
                        <a:t>สสอ</a:t>
                      </a: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Kanit ExtraLight" pitchFamily="2" charset="-34"/>
                          <a:cs typeface="Kanit ExtraLight" pitchFamily="2" charset="-34"/>
                        </a:rPr>
                        <a:t>4</a:t>
                      </a:r>
                      <a:endParaRPr lang="th-TH" sz="1000" b="0" dirty="0"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อาคาร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580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อาคารบ้านพัก / โรงรถ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latin typeface="Kanit ExtraLight" pitchFamily="2" charset="-34"/>
                          <a:cs typeface="Kanit ExtraLight" pitchFamily="2" charset="-34"/>
                        </a:rPr>
                        <a:t>2</a:t>
                      </a:r>
                      <a:endParaRPr lang="th-TH" sz="1000" b="0" dirty="0"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0" dirty="0">
                          <a:latin typeface="Kanit ExtraLight" pitchFamily="2" charset="-34"/>
                          <a:cs typeface="Kanit ExtraLight" pitchFamily="2" charset="-34"/>
                        </a:rPr>
                        <a:t>อาคาร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580"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รวม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 smtClean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4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1</a:t>
                      </a:r>
                      <a:endParaRPr lang="th-TH" sz="1000" b="1" dirty="0">
                        <a:solidFill>
                          <a:schemeClr val="bg1"/>
                        </a:solidFill>
                        <a:latin typeface="Kanit ExtraLight" pitchFamily="2" charset="-34"/>
                        <a:cs typeface="Kanit ExtraLight" pitchFamily="2" charset="-34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chemeClr val="bg1"/>
                          </a:solidFill>
                          <a:latin typeface="Kanit ExtraLight" pitchFamily="2" charset="-34"/>
                          <a:cs typeface="Kanit ExtraLight" pitchFamily="2" charset="-34"/>
                        </a:rPr>
                        <a:t>อาคาร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"/>
          <a:stretch/>
        </p:blipFill>
        <p:spPr>
          <a:xfrm>
            <a:off x="5382961" y="5572288"/>
            <a:ext cx="956502" cy="109507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9"/>
          <a:stretch/>
        </p:blipFill>
        <p:spPr>
          <a:xfrm>
            <a:off x="4203314" y="5577033"/>
            <a:ext cx="1033088" cy="108559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82"/>
          <a:stretch/>
        </p:blipFill>
        <p:spPr>
          <a:xfrm>
            <a:off x="6442869" y="5561275"/>
            <a:ext cx="914193" cy="1101348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 rot="2183625">
            <a:off x="4596964" y="6020306"/>
            <a:ext cx="110675" cy="7389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/>
          <p:cNvSpPr/>
          <p:nvPr/>
        </p:nvSpPr>
        <p:spPr>
          <a:xfrm rot="7411725">
            <a:off x="5784298" y="5989833"/>
            <a:ext cx="110675" cy="7389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/>
          <p:cNvSpPr/>
          <p:nvPr/>
        </p:nvSpPr>
        <p:spPr>
          <a:xfrm rot="12270323">
            <a:off x="6658293" y="5866725"/>
            <a:ext cx="110675" cy="7389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6" descr="C:\Users\admin\OneDrive\เอกสาร\เดสก์ท็อป\แผ่นดินไหว\รพ ขาณุ\45650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4" t="53446" r="2740" b="5040"/>
          <a:stretch/>
        </p:blipFill>
        <p:spPr bwMode="auto">
          <a:xfrm>
            <a:off x="301952" y="5559600"/>
            <a:ext cx="1000254" cy="102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4" t="20981" r="8928"/>
          <a:stretch/>
        </p:blipFill>
        <p:spPr>
          <a:xfrm>
            <a:off x="1437789" y="5572288"/>
            <a:ext cx="1018801" cy="103543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r="8289"/>
          <a:stretch/>
        </p:blipFill>
        <p:spPr>
          <a:xfrm>
            <a:off x="2609617" y="5625262"/>
            <a:ext cx="1015943" cy="98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1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2185</TotalTime>
  <Words>674</Words>
  <Application>Microsoft Office PowerPoint</Application>
  <PresentationFormat>Custom</PresentationFormat>
  <Paragraphs>208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Cloud Soft Bold</vt:lpstr>
      <vt:lpstr>Kanit</vt:lpstr>
      <vt:lpstr>Cordia New</vt:lpstr>
      <vt:lpstr>Kanit ExtraLight</vt:lpstr>
      <vt:lpstr>Calibri</vt:lpstr>
      <vt:lpstr>Cloud Soft</vt:lpstr>
      <vt:lpstr>Arial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Gradient Modern Social Media Monthly Report Document A4</dc:title>
  <dc:creator>Lenovo</dc:creator>
  <cp:lastModifiedBy>warawun</cp:lastModifiedBy>
  <cp:revision>66</cp:revision>
  <dcterms:created xsi:type="dcterms:W3CDTF">2006-08-16T00:00:00Z</dcterms:created>
  <dcterms:modified xsi:type="dcterms:W3CDTF">2025-03-31T08:28:45Z</dcterms:modified>
  <dc:identifier>DAGPw-4P474</dc:identifier>
</cp:coreProperties>
</file>