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8" r:id="rId2"/>
    <p:sldId id="257" r:id="rId3"/>
  </p:sldIdLst>
  <p:sldSz cx="7704138" cy="7199313"/>
  <p:notesSz cx="6858000" cy="9144000"/>
  <p:embeddedFontLst>
    <p:embeddedFont>
      <p:font typeface="Cloud Soft" panose="020B0604020202020204" charset="0"/>
      <p:regular r:id="rId4"/>
    </p:embeddedFont>
    <p:embeddedFont>
      <p:font typeface="Cloud Soft Bold" panose="020B0604020202020204" charset="0"/>
      <p:regular r:id="rId5"/>
    </p:embeddedFont>
    <p:embeddedFont>
      <p:font typeface="Kanit" pitchFamily="2" charset="-34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54" userDrawn="1">
          <p15:clr>
            <a:srgbClr val="A4A3A4"/>
          </p15:clr>
        </p15:guide>
        <p15:guide id="2" pos="29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ongsathorn K" initials="PK" lastIdx="1" clrIdx="0">
    <p:extLst>
      <p:ext uri="{19B8F6BF-5375-455C-9EA6-DF929625EA0E}">
        <p15:presenceInfo xmlns:p15="http://schemas.microsoft.com/office/powerpoint/2012/main" userId="30bc0139047c0af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9B8"/>
    <a:srgbClr val="00569E"/>
    <a:srgbClr val="CDE4EA"/>
    <a:srgbClr val="FFDF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24" autoAdjust="0"/>
    <p:restoredTop sz="95716" autoAdjust="0"/>
  </p:normalViewPr>
  <p:slideViewPr>
    <p:cSldViewPr>
      <p:cViewPr>
        <p:scale>
          <a:sx n="125" d="100"/>
          <a:sy n="125" d="100"/>
        </p:scale>
        <p:origin x="1032" y="-2026"/>
      </p:cViewPr>
      <p:guideLst>
        <p:guide orient="horz" pos="1454"/>
        <p:guide pos="29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commentAuthors" Target="commentAuthor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9199" y="1434306"/>
            <a:ext cx="7924256" cy="989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8398" y="2616381"/>
            <a:ext cx="6525858" cy="117993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99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99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99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98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9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9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97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97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26" y="2966941"/>
            <a:ext cx="7924256" cy="917015"/>
          </a:xfrm>
        </p:spPr>
        <p:txBody>
          <a:bodyPr anchor="t"/>
          <a:lstStyle>
            <a:lvl1pPr algn="l">
              <a:defRPr sz="349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26" y="1956941"/>
            <a:ext cx="7924256" cy="1009998"/>
          </a:xfrm>
        </p:spPr>
        <p:txBody>
          <a:bodyPr anchor="b"/>
          <a:lstStyle>
            <a:lvl1pPr marL="0" indent="0">
              <a:buNone/>
              <a:defRPr sz="1748">
                <a:solidFill>
                  <a:schemeClr val="tx1">
                    <a:tint val="75000"/>
                  </a:schemeClr>
                </a:solidFill>
              </a:defRPr>
            </a:lvl1pPr>
            <a:lvl2pPr marL="399696" indent="0">
              <a:buNone/>
              <a:defRPr sz="1574">
                <a:solidFill>
                  <a:schemeClr val="tx1">
                    <a:tint val="75000"/>
                  </a:schemeClr>
                </a:solidFill>
              </a:defRPr>
            </a:lvl2pPr>
            <a:lvl3pPr marL="799394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3pPr>
            <a:lvl4pPr marL="1199090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4pPr>
            <a:lvl5pPr marL="1598788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5pPr>
            <a:lvl6pPr marL="1998485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6pPr>
            <a:lvl7pPr marL="2398183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7pPr>
            <a:lvl8pPr marL="2797879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8pPr>
            <a:lvl9pPr marL="3197576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133" y="1077335"/>
            <a:ext cx="4117506" cy="3047097"/>
          </a:xfrm>
        </p:spPr>
        <p:txBody>
          <a:bodyPr/>
          <a:lstStyle>
            <a:lvl1pPr>
              <a:defRPr sz="2448"/>
            </a:lvl1pPr>
            <a:lvl2pPr>
              <a:defRPr sz="2098"/>
            </a:lvl2pPr>
            <a:lvl3pPr>
              <a:defRPr sz="1748"/>
            </a:lvl3pPr>
            <a:lvl4pPr>
              <a:defRPr sz="1574"/>
            </a:lvl4pPr>
            <a:lvl5pPr>
              <a:defRPr sz="1574"/>
            </a:lvl5pPr>
            <a:lvl6pPr>
              <a:defRPr sz="1574"/>
            </a:lvl6pPr>
            <a:lvl7pPr>
              <a:defRPr sz="1574"/>
            </a:lvl7pPr>
            <a:lvl8pPr>
              <a:defRPr sz="1574"/>
            </a:lvl8pPr>
            <a:lvl9pPr>
              <a:defRPr sz="157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016" y="1077335"/>
            <a:ext cx="4117506" cy="3047097"/>
          </a:xfrm>
        </p:spPr>
        <p:txBody>
          <a:bodyPr/>
          <a:lstStyle>
            <a:lvl1pPr>
              <a:defRPr sz="2448"/>
            </a:lvl1pPr>
            <a:lvl2pPr>
              <a:defRPr sz="2098"/>
            </a:lvl2pPr>
            <a:lvl3pPr>
              <a:defRPr sz="1748"/>
            </a:lvl3pPr>
            <a:lvl4pPr>
              <a:defRPr sz="1574"/>
            </a:lvl4pPr>
            <a:lvl5pPr>
              <a:defRPr sz="1574"/>
            </a:lvl5pPr>
            <a:lvl6pPr>
              <a:defRPr sz="1574"/>
            </a:lvl6pPr>
            <a:lvl7pPr>
              <a:defRPr sz="1574"/>
            </a:lvl7pPr>
            <a:lvl8pPr>
              <a:defRPr sz="1574"/>
            </a:lvl8pPr>
            <a:lvl9pPr>
              <a:defRPr sz="157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135" y="1033515"/>
            <a:ext cx="4119125" cy="430719"/>
          </a:xfrm>
        </p:spPr>
        <p:txBody>
          <a:bodyPr anchor="b"/>
          <a:lstStyle>
            <a:lvl1pPr marL="0" indent="0">
              <a:buNone/>
              <a:defRPr sz="2098" b="1"/>
            </a:lvl1pPr>
            <a:lvl2pPr marL="399696" indent="0">
              <a:buNone/>
              <a:defRPr sz="1748" b="1"/>
            </a:lvl2pPr>
            <a:lvl3pPr marL="799394" indent="0">
              <a:buNone/>
              <a:defRPr sz="1574" b="1"/>
            </a:lvl3pPr>
            <a:lvl4pPr marL="1199090" indent="0">
              <a:buNone/>
              <a:defRPr sz="1399" b="1"/>
            </a:lvl4pPr>
            <a:lvl5pPr marL="1598788" indent="0">
              <a:buNone/>
              <a:defRPr sz="1399" b="1"/>
            </a:lvl5pPr>
            <a:lvl6pPr marL="1998485" indent="0">
              <a:buNone/>
              <a:defRPr sz="1399" b="1"/>
            </a:lvl6pPr>
            <a:lvl7pPr marL="2398183" indent="0">
              <a:buNone/>
              <a:defRPr sz="1399" b="1"/>
            </a:lvl7pPr>
            <a:lvl8pPr marL="2797879" indent="0">
              <a:buNone/>
              <a:defRPr sz="1399" b="1"/>
            </a:lvl8pPr>
            <a:lvl9pPr marL="3197576" indent="0">
              <a:buNone/>
              <a:defRPr sz="13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35" y="1464231"/>
            <a:ext cx="4119125" cy="2660198"/>
          </a:xfrm>
        </p:spPr>
        <p:txBody>
          <a:bodyPr/>
          <a:lstStyle>
            <a:lvl1pPr>
              <a:defRPr sz="2098"/>
            </a:lvl1pPr>
            <a:lvl2pPr>
              <a:defRPr sz="1748"/>
            </a:lvl2pPr>
            <a:lvl3pPr>
              <a:defRPr sz="1574"/>
            </a:lvl3pPr>
            <a:lvl4pPr>
              <a:defRPr sz="1399"/>
            </a:lvl4pPr>
            <a:lvl5pPr>
              <a:defRPr sz="1399"/>
            </a:lvl5pPr>
            <a:lvl6pPr>
              <a:defRPr sz="1399"/>
            </a:lvl6pPr>
            <a:lvl7pPr>
              <a:defRPr sz="1399"/>
            </a:lvl7pPr>
            <a:lvl8pPr>
              <a:defRPr sz="1399"/>
            </a:lvl8pPr>
            <a:lvl9pPr>
              <a:defRPr sz="1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5785" y="1033515"/>
            <a:ext cx="4120743" cy="430719"/>
          </a:xfrm>
        </p:spPr>
        <p:txBody>
          <a:bodyPr anchor="b"/>
          <a:lstStyle>
            <a:lvl1pPr marL="0" indent="0">
              <a:buNone/>
              <a:defRPr sz="2098" b="1"/>
            </a:lvl1pPr>
            <a:lvl2pPr marL="399696" indent="0">
              <a:buNone/>
              <a:defRPr sz="1748" b="1"/>
            </a:lvl2pPr>
            <a:lvl3pPr marL="799394" indent="0">
              <a:buNone/>
              <a:defRPr sz="1574" b="1"/>
            </a:lvl3pPr>
            <a:lvl4pPr marL="1199090" indent="0">
              <a:buNone/>
              <a:defRPr sz="1399" b="1"/>
            </a:lvl4pPr>
            <a:lvl5pPr marL="1598788" indent="0">
              <a:buNone/>
              <a:defRPr sz="1399" b="1"/>
            </a:lvl5pPr>
            <a:lvl6pPr marL="1998485" indent="0">
              <a:buNone/>
              <a:defRPr sz="1399" b="1"/>
            </a:lvl6pPr>
            <a:lvl7pPr marL="2398183" indent="0">
              <a:buNone/>
              <a:defRPr sz="1399" b="1"/>
            </a:lvl7pPr>
            <a:lvl8pPr marL="2797879" indent="0">
              <a:buNone/>
              <a:defRPr sz="1399" b="1"/>
            </a:lvl8pPr>
            <a:lvl9pPr marL="3197576" indent="0">
              <a:buNone/>
              <a:defRPr sz="13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5785" y="1464231"/>
            <a:ext cx="4120743" cy="2660198"/>
          </a:xfrm>
        </p:spPr>
        <p:txBody>
          <a:bodyPr/>
          <a:lstStyle>
            <a:lvl1pPr>
              <a:defRPr sz="2098"/>
            </a:lvl1pPr>
            <a:lvl2pPr>
              <a:defRPr sz="1748"/>
            </a:lvl2pPr>
            <a:lvl3pPr>
              <a:defRPr sz="1574"/>
            </a:lvl3pPr>
            <a:lvl4pPr>
              <a:defRPr sz="1399"/>
            </a:lvl4pPr>
            <a:lvl5pPr>
              <a:defRPr sz="1399"/>
            </a:lvl5pPr>
            <a:lvl6pPr>
              <a:defRPr sz="1399"/>
            </a:lvl6pPr>
            <a:lvl7pPr>
              <a:defRPr sz="1399"/>
            </a:lvl7pPr>
            <a:lvl8pPr>
              <a:defRPr sz="1399"/>
            </a:lvl8pPr>
            <a:lvl9pPr>
              <a:defRPr sz="1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135" y="183831"/>
            <a:ext cx="3067089" cy="782348"/>
          </a:xfrm>
        </p:spPr>
        <p:txBody>
          <a:bodyPr anchor="b"/>
          <a:lstStyle>
            <a:lvl1pPr algn="l">
              <a:defRPr sz="174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4902" y="183831"/>
            <a:ext cx="5211623" cy="3940598"/>
          </a:xfrm>
        </p:spPr>
        <p:txBody>
          <a:bodyPr/>
          <a:lstStyle>
            <a:lvl1pPr>
              <a:defRPr sz="2797"/>
            </a:lvl1pPr>
            <a:lvl2pPr>
              <a:defRPr sz="2448"/>
            </a:lvl2pPr>
            <a:lvl3pPr>
              <a:defRPr sz="2098"/>
            </a:lvl3pPr>
            <a:lvl4pPr>
              <a:defRPr sz="1748"/>
            </a:lvl4pPr>
            <a:lvl5pPr>
              <a:defRPr sz="1748"/>
            </a:lvl5pPr>
            <a:lvl6pPr>
              <a:defRPr sz="1748"/>
            </a:lvl6pPr>
            <a:lvl7pPr>
              <a:defRPr sz="1748"/>
            </a:lvl7pPr>
            <a:lvl8pPr>
              <a:defRPr sz="1748"/>
            </a:lvl8pPr>
            <a:lvl9pPr>
              <a:defRPr sz="174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6135" y="966181"/>
            <a:ext cx="3067089" cy="3158250"/>
          </a:xfrm>
        </p:spPr>
        <p:txBody>
          <a:bodyPr/>
          <a:lstStyle>
            <a:lvl1pPr marL="0" indent="0">
              <a:buNone/>
              <a:defRPr sz="1225"/>
            </a:lvl1pPr>
            <a:lvl2pPr marL="399696" indent="0">
              <a:buNone/>
              <a:defRPr sz="1049"/>
            </a:lvl2pPr>
            <a:lvl3pPr marL="799394" indent="0">
              <a:buNone/>
              <a:defRPr sz="874"/>
            </a:lvl3pPr>
            <a:lvl4pPr marL="1199090" indent="0">
              <a:buNone/>
              <a:defRPr sz="787"/>
            </a:lvl4pPr>
            <a:lvl5pPr marL="1598788" indent="0">
              <a:buNone/>
              <a:defRPr sz="787"/>
            </a:lvl5pPr>
            <a:lvl6pPr marL="1998485" indent="0">
              <a:buNone/>
              <a:defRPr sz="787"/>
            </a:lvl6pPr>
            <a:lvl7pPr marL="2398183" indent="0">
              <a:buNone/>
              <a:defRPr sz="787"/>
            </a:lvl7pPr>
            <a:lvl8pPr marL="2797879" indent="0">
              <a:buNone/>
              <a:defRPr sz="787"/>
            </a:lvl8pPr>
            <a:lvl9pPr marL="3197576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308" y="3231998"/>
            <a:ext cx="5593593" cy="381555"/>
          </a:xfrm>
        </p:spPr>
        <p:txBody>
          <a:bodyPr anchor="b"/>
          <a:lstStyle>
            <a:lvl1pPr algn="l">
              <a:defRPr sz="174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7308" y="412551"/>
            <a:ext cx="5593593" cy="2770282"/>
          </a:xfrm>
        </p:spPr>
        <p:txBody>
          <a:bodyPr/>
          <a:lstStyle>
            <a:lvl1pPr marL="0" indent="0">
              <a:buNone/>
              <a:defRPr sz="2797"/>
            </a:lvl1pPr>
            <a:lvl2pPr marL="399696" indent="0">
              <a:buNone/>
              <a:defRPr sz="2448"/>
            </a:lvl2pPr>
            <a:lvl3pPr marL="799394" indent="0">
              <a:buNone/>
              <a:defRPr sz="2098"/>
            </a:lvl3pPr>
            <a:lvl4pPr marL="1199090" indent="0">
              <a:buNone/>
              <a:defRPr sz="1748"/>
            </a:lvl4pPr>
            <a:lvl5pPr marL="1598788" indent="0">
              <a:buNone/>
              <a:defRPr sz="1748"/>
            </a:lvl5pPr>
            <a:lvl6pPr marL="1998485" indent="0">
              <a:buNone/>
              <a:defRPr sz="1748"/>
            </a:lvl6pPr>
            <a:lvl7pPr marL="2398183" indent="0">
              <a:buNone/>
              <a:defRPr sz="1748"/>
            </a:lvl7pPr>
            <a:lvl8pPr marL="2797879" indent="0">
              <a:buNone/>
              <a:defRPr sz="1748"/>
            </a:lvl8pPr>
            <a:lvl9pPr marL="3197576" indent="0">
              <a:buNone/>
              <a:defRPr sz="1748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7308" y="3613551"/>
            <a:ext cx="5593593" cy="541872"/>
          </a:xfrm>
        </p:spPr>
        <p:txBody>
          <a:bodyPr/>
          <a:lstStyle>
            <a:lvl1pPr marL="0" indent="0">
              <a:buNone/>
              <a:defRPr sz="1225"/>
            </a:lvl1pPr>
            <a:lvl2pPr marL="399696" indent="0">
              <a:buNone/>
              <a:defRPr sz="1049"/>
            </a:lvl2pPr>
            <a:lvl3pPr marL="799394" indent="0">
              <a:buNone/>
              <a:defRPr sz="874"/>
            </a:lvl3pPr>
            <a:lvl4pPr marL="1199090" indent="0">
              <a:buNone/>
              <a:defRPr sz="787"/>
            </a:lvl4pPr>
            <a:lvl5pPr marL="1598788" indent="0">
              <a:buNone/>
              <a:defRPr sz="787"/>
            </a:lvl5pPr>
            <a:lvl6pPr marL="1998485" indent="0">
              <a:buNone/>
              <a:defRPr sz="787"/>
            </a:lvl6pPr>
            <a:lvl7pPr marL="2398183" indent="0">
              <a:buNone/>
              <a:defRPr sz="787"/>
            </a:lvl7pPr>
            <a:lvl8pPr marL="2797879" indent="0">
              <a:buNone/>
              <a:defRPr sz="787"/>
            </a:lvl8pPr>
            <a:lvl9pPr marL="3197576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8925" y="184904"/>
            <a:ext cx="2097597" cy="39395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133" y="184904"/>
            <a:ext cx="6137414" cy="39395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6136" y="184903"/>
            <a:ext cx="8390389" cy="7695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136" y="1077335"/>
            <a:ext cx="8390389" cy="3047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6133" y="4279403"/>
            <a:ext cx="2175285" cy="245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5240" y="4279403"/>
            <a:ext cx="2952174" cy="245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81237" y="4279403"/>
            <a:ext cx="2175285" cy="245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99394" rtl="0" eaLnBrk="1" latinLnBrk="0" hangingPunct="1">
        <a:spcBef>
          <a:spcPct val="0"/>
        </a:spcBef>
        <a:buNone/>
        <a:defRPr sz="38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9773" indent="-299773" algn="l" defTabSz="799394" rtl="0" eaLnBrk="1" latinLnBrk="0" hangingPunct="1">
        <a:spcBef>
          <a:spcPct val="20000"/>
        </a:spcBef>
        <a:buFont typeface="Arial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49508" indent="-249810" algn="l" defTabSz="799394" rtl="0" eaLnBrk="1" latinLnBrk="0" hangingPunct="1">
        <a:spcBef>
          <a:spcPct val="20000"/>
        </a:spcBef>
        <a:buFont typeface="Arial" pitchFamily="34" charset="0"/>
        <a:buChar char="–"/>
        <a:defRPr sz="2448" kern="1200">
          <a:solidFill>
            <a:schemeClr val="tx1"/>
          </a:solidFill>
          <a:latin typeface="+mn-lt"/>
          <a:ea typeface="+mn-ea"/>
          <a:cs typeface="+mn-cs"/>
        </a:defRPr>
      </a:lvl2pPr>
      <a:lvl3pPr marL="999243" indent="-199849" algn="l" defTabSz="799394" rtl="0" eaLnBrk="1" latinLnBrk="0" hangingPunct="1">
        <a:spcBef>
          <a:spcPct val="20000"/>
        </a:spcBef>
        <a:buFont typeface="Arial" pitchFamily="34" charset="0"/>
        <a:buChar char="•"/>
        <a:defRPr sz="2098" kern="1200">
          <a:solidFill>
            <a:schemeClr val="tx1"/>
          </a:solidFill>
          <a:latin typeface="+mn-lt"/>
          <a:ea typeface="+mn-ea"/>
          <a:cs typeface="+mn-cs"/>
        </a:defRPr>
      </a:lvl3pPr>
      <a:lvl4pPr marL="1398939" indent="-199849" algn="l" defTabSz="799394" rtl="0" eaLnBrk="1" latinLnBrk="0" hangingPunct="1">
        <a:spcBef>
          <a:spcPct val="20000"/>
        </a:spcBef>
        <a:buFont typeface="Arial" pitchFamily="34" charset="0"/>
        <a:buChar char="–"/>
        <a:defRPr sz="1748" kern="1200">
          <a:solidFill>
            <a:schemeClr val="tx1"/>
          </a:solidFill>
          <a:latin typeface="+mn-lt"/>
          <a:ea typeface="+mn-ea"/>
          <a:cs typeface="+mn-cs"/>
        </a:defRPr>
      </a:lvl4pPr>
      <a:lvl5pPr marL="1798636" indent="-199849" algn="l" defTabSz="799394" rtl="0" eaLnBrk="1" latinLnBrk="0" hangingPunct="1">
        <a:spcBef>
          <a:spcPct val="20000"/>
        </a:spcBef>
        <a:buFont typeface="Arial" pitchFamily="34" charset="0"/>
        <a:buChar char="»"/>
        <a:defRPr sz="1748" kern="1200">
          <a:solidFill>
            <a:schemeClr val="tx1"/>
          </a:solidFill>
          <a:latin typeface="+mn-lt"/>
          <a:ea typeface="+mn-ea"/>
          <a:cs typeface="+mn-cs"/>
        </a:defRPr>
      </a:lvl5pPr>
      <a:lvl6pPr marL="2198333" indent="-199849" algn="l" defTabSz="799394" rtl="0" eaLnBrk="1" latinLnBrk="0" hangingPunct="1">
        <a:spcBef>
          <a:spcPct val="20000"/>
        </a:spcBef>
        <a:buFont typeface="Arial" pitchFamily="34" charset="0"/>
        <a:buChar char="•"/>
        <a:defRPr sz="1748" kern="1200">
          <a:solidFill>
            <a:schemeClr val="tx1"/>
          </a:solidFill>
          <a:latin typeface="+mn-lt"/>
          <a:ea typeface="+mn-ea"/>
          <a:cs typeface="+mn-cs"/>
        </a:defRPr>
      </a:lvl6pPr>
      <a:lvl7pPr marL="2598029" indent="-199849" algn="l" defTabSz="799394" rtl="0" eaLnBrk="1" latinLnBrk="0" hangingPunct="1">
        <a:spcBef>
          <a:spcPct val="20000"/>
        </a:spcBef>
        <a:buFont typeface="Arial" pitchFamily="34" charset="0"/>
        <a:buChar char="•"/>
        <a:defRPr sz="1748" kern="1200">
          <a:solidFill>
            <a:schemeClr val="tx1"/>
          </a:solidFill>
          <a:latin typeface="+mn-lt"/>
          <a:ea typeface="+mn-ea"/>
          <a:cs typeface="+mn-cs"/>
        </a:defRPr>
      </a:lvl7pPr>
      <a:lvl8pPr marL="2997727" indent="-199849" algn="l" defTabSz="799394" rtl="0" eaLnBrk="1" latinLnBrk="0" hangingPunct="1">
        <a:spcBef>
          <a:spcPct val="20000"/>
        </a:spcBef>
        <a:buFont typeface="Arial" pitchFamily="34" charset="0"/>
        <a:buChar char="•"/>
        <a:defRPr sz="1748" kern="1200">
          <a:solidFill>
            <a:schemeClr val="tx1"/>
          </a:solidFill>
          <a:latin typeface="+mn-lt"/>
          <a:ea typeface="+mn-ea"/>
          <a:cs typeface="+mn-cs"/>
        </a:defRPr>
      </a:lvl8pPr>
      <a:lvl9pPr marL="3397424" indent="-199849" algn="l" defTabSz="799394" rtl="0" eaLnBrk="1" latinLnBrk="0" hangingPunct="1">
        <a:spcBef>
          <a:spcPct val="20000"/>
        </a:spcBef>
        <a:buFont typeface="Arial" pitchFamily="34" charset="0"/>
        <a:buChar char="•"/>
        <a:defRPr sz="17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1pPr>
      <a:lvl2pPr marL="399696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2pPr>
      <a:lvl3pPr marL="799394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3pPr>
      <a:lvl4pPr marL="1199090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4pPr>
      <a:lvl5pPr marL="1598788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5pPr>
      <a:lvl6pPr marL="1998485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6pPr>
      <a:lvl7pPr marL="2398183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7pPr>
      <a:lvl8pPr marL="2797879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8pPr>
      <a:lvl9pPr marL="3197576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hyperlink" Target="https://connect.moph.go.th/pher-plu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343C5-9563-6ACC-525B-C18C8B8FD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15AC38CF-94C6-D433-8959-0830438ED7BF}"/>
              </a:ext>
            </a:extLst>
          </p:cNvPr>
          <p:cNvSpPr/>
          <p:nvPr/>
        </p:nvSpPr>
        <p:spPr>
          <a:xfrm rot="5400000" flipH="1">
            <a:off x="3013917" y="2469727"/>
            <a:ext cx="3720626" cy="5738546"/>
          </a:xfrm>
          <a:custGeom>
            <a:avLst/>
            <a:gdLst/>
            <a:ahLst/>
            <a:cxnLst/>
            <a:rect l="l" t="t" r="r" b="b"/>
            <a:pathLst>
              <a:path w="6689481" h="6809642">
                <a:moveTo>
                  <a:pt x="6689482" y="0"/>
                </a:moveTo>
                <a:lnTo>
                  <a:pt x="0" y="0"/>
                </a:lnTo>
                <a:lnTo>
                  <a:pt x="0" y="6809642"/>
                </a:lnTo>
                <a:lnTo>
                  <a:pt x="6689482" y="6809642"/>
                </a:lnTo>
                <a:lnTo>
                  <a:pt x="6689482" y="0"/>
                </a:lnTo>
                <a:close/>
              </a:path>
            </a:pathLst>
          </a:custGeom>
          <a:blipFill>
            <a:blip r:embed="rId2"/>
            <a:stretch>
              <a:fillRect l="-125268" t="-121220" r="-446" b="1"/>
            </a:stretch>
          </a:blipFill>
        </p:spPr>
        <p:txBody>
          <a:bodyPr/>
          <a:lstStyle/>
          <a:p>
            <a:endParaRPr lang="th-TH" sz="1574" dirty="0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51D79B2F-61DD-673E-B5CE-F22890B6703A}"/>
              </a:ext>
            </a:extLst>
          </p:cNvPr>
          <p:cNvSpPr/>
          <p:nvPr/>
        </p:nvSpPr>
        <p:spPr>
          <a:xfrm rot="-10800000">
            <a:off x="-4" y="6891233"/>
            <a:ext cx="7743507" cy="322319"/>
          </a:xfrm>
          <a:custGeom>
            <a:avLst/>
            <a:gdLst/>
            <a:ahLst/>
            <a:cxnLst/>
            <a:rect l="l" t="t" r="r" b="b"/>
            <a:pathLst>
              <a:path w="7671775" h="599421">
                <a:moveTo>
                  <a:pt x="0" y="0"/>
                </a:moveTo>
                <a:lnTo>
                  <a:pt x="7671775" y="0"/>
                </a:lnTo>
                <a:lnTo>
                  <a:pt x="7671775" y="599421"/>
                </a:lnTo>
                <a:lnTo>
                  <a:pt x="0" y="5994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049" t="-8" r="-1" b="-525267"/>
            </a:stretch>
          </a:blipFill>
        </p:spPr>
        <p:txBody>
          <a:bodyPr/>
          <a:lstStyle/>
          <a:p>
            <a:endParaRPr lang="th-TH" sz="1574" dirty="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B6FBC483-8619-0909-7189-3C82A25EC02A}"/>
              </a:ext>
            </a:extLst>
          </p:cNvPr>
          <p:cNvSpPr/>
          <p:nvPr/>
        </p:nvSpPr>
        <p:spPr>
          <a:xfrm rot="-5400000" flipH="1">
            <a:off x="91907" y="-114295"/>
            <a:ext cx="5030148" cy="5213971"/>
          </a:xfrm>
          <a:custGeom>
            <a:avLst/>
            <a:gdLst/>
            <a:ahLst/>
            <a:cxnLst/>
            <a:rect l="l" t="t" r="r" b="b"/>
            <a:pathLst>
              <a:path w="6689481" h="6809642">
                <a:moveTo>
                  <a:pt x="6689482" y="0"/>
                </a:moveTo>
                <a:lnTo>
                  <a:pt x="0" y="0"/>
                </a:lnTo>
                <a:lnTo>
                  <a:pt x="0" y="6809642"/>
                </a:lnTo>
                <a:lnTo>
                  <a:pt x="6689482" y="6809642"/>
                </a:lnTo>
                <a:lnTo>
                  <a:pt x="6689482" y="0"/>
                </a:lnTo>
                <a:close/>
              </a:path>
            </a:pathLst>
          </a:custGeom>
          <a:blipFill>
            <a:blip r:embed="rId2"/>
            <a:stretch>
              <a:fillRect l="-74882" t="-69016" r="-346"/>
            </a:stretch>
          </a:blipFill>
        </p:spPr>
        <p:txBody>
          <a:bodyPr/>
          <a:lstStyle/>
          <a:p>
            <a:endParaRPr lang="th-TH" sz="1574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CD9108E-4C58-AEE1-AF0E-8F1FB942FC86}"/>
              </a:ext>
            </a:extLst>
          </p:cNvPr>
          <p:cNvGrpSpPr/>
          <p:nvPr/>
        </p:nvGrpSpPr>
        <p:grpSpPr>
          <a:xfrm>
            <a:off x="4431036" y="115645"/>
            <a:ext cx="3296879" cy="735611"/>
            <a:chOff x="0" y="0"/>
            <a:chExt cx="1187671" cy="30030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2826BBE-8122-181C-29C8-2F8C67577840}"/>
                </a:ext>
              </a:extLst>
            </p:cNvPr>
            <p:cNvSpPr/>
            <p:nvPr/>
          </p:nvSpPr>
          <p:spPr>
            <a:xfrm>
              <a:off x="0" y="0"/>
              <a:ext cx="1187671" cy="300304"/>
            </a:xfrm>
            <a:custGeom>
              <a:avLst/>
              <a:gdLst/>
              <a:ahLst/>
              <a:cxnLst/>
              <a:rect l="l" t="t" r="r" b="b"/>
              <a:pathLst>
                <a:path w="1187671" h="300304">
                  <a:moveTo>
                    <a:pt x="0" y="0"/>
                  </a:moveTo>
                  <a:lnTo>
                    <a:pt x="1187671" y="0"/>
                  </a:lnTo>
                  <a:lnTo>
                    <a:pt x="1187671" y="300304"/>
                  </a:lnTo>
                  <a:lnTo>
                    <a:pt x="0" y="300304"/>
                  </a:lnTo>
                  <a:close/>
                </a:path>
              </a:pathLst>
            </a:custGeom>
            <a:solidFill>
              <a:srgbClr val="47C5FB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036DFA9-62CD-D724-07A0-0EDDE2A3DEA0}"/>
                </a:ext>
              </a:extLst>
            </p:cNvPr>
            <p:cNvSpPr txBox="1"/>
            <p:nvPr/>
          </p:nvSpPr>
          <p:spPr>
            <a:xfrm>
              <a:off x="0" y="0"/>
              <a:ext cx="1187671" cy="300304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259"/>
                </a:lnSpc>
              </a:pPr>
              <a:endParaRPr sz="1574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7269AE5-00BD-D074-D9C8-E8BE67AFFE00}"/>
              </a:ext>
            </a:extLst>
          </p:cNvPr>
          <p:cNvGrpSpPr/>
          <p:nvPr/>
        </p:nvGrpSpPr>
        <p:grpSpPr>
          <a:xfrm>
            <a:off x="-491331" y="86562"/>
            <a:ext cx="5999361" cy="788328"/>
            <a:chOff x="0" y="0"/>
            <a:chExt cx="3262422" cy="64658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6A8F7C0-4FDD-4A0D-D0A1-51CC82F0F2D6}"/>
                </a:ext>
              </a:extLst>
            </p:cNvPr>
            <p:cNvSpPr/>
            <p:nvPr/>
          </p:nvSpPr>
          <p:spPr>
            <a:xfrm>
              <a:off x="0" y="0"/>
              <a:ext cx="3262422" cy="646585"/>
            </a:xfrm>
            <a:custGeom>
              <a:avLst/>
              <a:gdLst/>
              <a:ahLst/>
              <a:cxnLst/>
              <a:rect l="l" t="t" r="r" b="b"/>
              <a:pathLst>
                <a:path w="3262422" h="646585">
                  <a:moveTo>
                    <a:pt x="3059222" y="0"/>
                  </a:moveTo>
                  <a:lnTo>
                    <a:pt x="0" y="0"/>
                  </a:lnTo>
                  <a:lnTo>
                    <a:pt x="203200" y="646585"/>
                  </a:lnTo>
                  <a:lnTo>
                    <a:pt x="3262422" y="646585"/>
                  </a:lnTo>
                  <a:lnTo>
                    <a:pt x="3059222" y="0"/>
                  </a:lnTo>
                  <a:close/>
                </a:path>
              </a:pathLst>
            </a:custGeom>
            <a:solidFill>
              <a:srgbClr val="00569E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34CA76D-8A2B-1A7B-879F-D9A186C6C859}"/>
                </a:ext>
              </a:extLst>
            </p:cNvPr>
            <p:cNvSpPr txBox="1"/>
            <p:nvPr/>
          </p:nvSpPr>
          <p:spPr>
            <a:xfrm>
              <a:off x="101600" y="0"/>
              <a:ext cx="3059222" cy="646585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259"/>
                </a:lnSpc>
              </a:pPr>
              <a:endParaRPr sz="1574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5">
            <a:extLst>
              <a:ext uri="{FF2B5EF4-FFF2-40B4-BE49-F238E27FC236}">
                <a16:creationId xmlns:a16="http://schemas.microsoft.com/office/drawing/2014/main" id="{52BF2B9F-FF43-2BF0-6DE1-E30940ECA50E}"/>
              </a:ext>
            </a:extLst>
          </p:cNvPr>
          <p:cNvGrpSpPr/>
          <p:nvPr/>
        </p:nvGrpSpPr>
        <p:grpSpPr>
          <a:xfrm>
            <a:off x="829267" y="196416"/>
            <a:ext cx="582693" cy="567688"/>
            <a:chOff x="0" y="0"/>
            <a:chExt cx="812800" cy="8128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21260613-A402-FAF6-3028-0BA71D26BDB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040" r="-2040"/>
              </a:stretch>
            </a:blipFill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57" name="Freeform 57">
            <a:extLst>
              <a:ext uri="{FF2B5EF4-FFF2-40B4-BE49-F238E27FC236}">
                <a16:creationId xmlns:a16="http://schemas.microsoft.com/office/drawing/2014/main" id="{5C62D749-A577-B72B-D232-9D7BEBD82E1F}"/>
              </a:ext>
            </a:extLst>
          </p:cNvPr>
          <p:cNvSpPr/>
          <p:nvPr/>
        </p:nvSpPr>
        <p:spPr>
          <a:xfrm>
            <a:off x="148456" y="192817"/>
            <a:ext cx="581430" cy="567688"/>
          </a:xfrm>
          <a:custGeom>
            <a:avLst/>
            <a:gdLst/>
            <a:ahLst/>
            <a:cxnLst/>
            <a:rect l="l" t="t" r="r" b="b"/>
            <a:pathLst>
              <a:path w="490711" h="491777">
                <a:moveTo>
                  <a:pt x="0" y="0"/>
                </a:moveTo>
                <a:lnTo>
                  <a:pt x="490711" y="0"/>
                </a:lnTo>
                <a:lnTo>
                  <a:pt x="490711" y="491777"/>
                </a:lnTo>
                <a:lnTo>
                  <a:pt x="0" y="4917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th-TH" dirty="0"/>
          </a:p>
        </p:txBody>
      </p:sp>
      <p:sp>
        <p:nvSpPr>
          <p:cNvPr id="66" name="TextBox 66">
            <a:extLst>
              <a:ext uri="{FF2B5EF4-FFF2-40B4-BE49-F238E27FC236}">
                <a16:creationId xmlns:a16="http://schemas.microsoft.com/office/drawing/2014/main" id="{8409D5BE-2D44-08C1-6BCA-B91592B8F69A}"/>
              </a:ext>
            </a:extLst>
          </p:cNvPr>
          <p:cNvSpPr txBox="1"/>
          <p:nvPr/>
        </p:nvSpPr>
        <p:spPr>
          <a:xfrm>
            <a:off x="1537874" y="56545"/>
            <a:ext cx="2752508" cy="4039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5"/>
              </a:lnSpc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SAT </a:t>
            </a:r>
            <a:r>
              <a:rPr lang="en-US" sz="2000" b="1" dirty="0">
                <a:solidFill>
                  <a:srgbClr val="ECF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WEEKLY REPORT</a:t>
            </a:r>
          </a:p>
        </p:txBody>
      </p:sp>
      <p:sp>
        <p:nvSpPr>
          <p:cNvPr id="68" name="TextBox 68">
            <a:extLst>
              <a:ext uri="{FF2B5EF4-FFF2-40B4-BE49-F238E27FC236}">
                <a16:creationId xmlns:a16="http://schemas.microsoft.com/office/drawing/2014/main" id="{74AAEC38-F987-18C2-7E54-5C4A458798A8}"/>
              </a:ext>
            </a:extLst>
          </p:cNvPr>
          <p:cNvSpPr txBox="1"/>
          <p:nvPr/>
        </p:nvSpPr>
        <p:spPr>
          <a:xfrm>
            <a:off x="5680869" y="417767"/>
            <a:ext cx="493639" cy="457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61"/>
              </a:lnSpc>
            </a:pPr>
            <a:r>
              <a:rPr lang="en-US" sz="3146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16 </a:t>
            </a:r>
          </a:p>
        </p:txBody>
      </p:sp>
      <p:sp>
        <p:nvSpPr>
          <p:cNvPr id="69" name="TextBox 69">
            <a:extLst>
              <a:ext uri="{FF2B5EF4-FFF2-40B4-BE49-F238E27FC236}">
                <a16:creationId xmlns:a16="http://schemas.microsoft.com/office/drawing/2014/main" id="{9A0ABB72-D16A-4428-89F0-8576A9E1B76E}"/>
              </a:ext>
            </a:extLst>
          </p:cNvPr>
          <p:cNvSpPr txBox="1"/>
          <p:nvPr/>
        </p:nvSpPr>
        <p:spPr>
          <a:xfrm>
            <a:off x="5662190" y="121853"/>
            <a:ext cx="1792331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8"/>
              </a:lnSpc>
            </a:pPr>
            <a:r>
              <a:rPr lang="en-US" sz="1600" b="1" spc="111" dirty="0" err="1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ประจำสัปดาห์ระบาดที่</a:t>
            </a:r>
            <a:endParaRPr lang="en-US" sz="1600" b="1" spc="111" dirty="0">
              <a:solidFill>
                <a:srgbClr val="00569E"/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sp>
        <p:nvSpPr>
          <p:cNvPr id="70" name="TextBox 70">
            <a:extLst>
              <a:ext uri="{FF2B5EF4-FFF2-40B4-BE49-F238E27FC236}">
                <a16:creationId xmlns:a16="http://schemas.microsoft.com/office/drawing/2014/main" id="{C9DB5943-3A5F-74AF-4D7E-20247BA3E74E}"/>
              </a:ext>
            </a:extLst>
          </p:cNvPr>
          <p:cNvSpPr txBox="1"/>
          <p:nvPr/>
        </p:nvSpPr>
        <p:spPr>
          <a:xfrm>
            <a:off x="1642269" y="369143"/>
            <a:ext cx="3505299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3"/>
              </a:lnSpc>
            </a:pP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รายงานการเฝ้าระวังทางระบาดวิทยา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 </a:t>
            </a:r>
          </a:p>
          <a:p>
            <a:pPr>
              <a:lnSpc>
                <a:spcPts val="1354"/>
              </a:lnSpc>
            </a:pPr>
            <a:r>
              <a:rPr lang="en-US" sz="11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โดยทีมตระหนักรู้สถานการณ์</a:t>
            </a:r>
            <a:r>
              <a:rPr lang="en-US" sz="1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 </a:t>
            </a:r>
            <a:r>
              <a:rPr lang="en-US" sz="11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สำนักงานสาธารณสุขจังหวัดกำแพงเพชร</a:t>
            </a:r>
            <a:endParaRPr lang="en-US" sz="11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loud Soft"/>
              <a:ea typeface="Cloud Soft"/>
              <a:cs typeface="Cloud Soft"/>
              <a:sym typeface="Cloud Soft"/>
            </a:endParaRPr>
          </a:p>
        </p:txBody>
      </p:sp>
      <p:sp>
        <p:nvSpPr>
          <p:cNvPr id="88" name="TextBox 88">
            <a:extLst>
              <a:ext uri="{FF2B5EF4-FFF2-40B4-BE49-F238E27FC236}">
                <a16:creationId xmlns:a16="http://schemas.microsoft.com/office/drawing/2014/main" id="{EBC48ED9-6C04-9654-8C35-BD35BD44A013}"/>
              </a:ext>
            </a:extLst>
          </p:cNvPr>
          <p:cNvSpPr txBox="1"/>
          <p:nvPr/>
        </p:nvSpPr>
        <p:spPr>
          <a:xfrm>
            <a:off x="423069" y="6996938"/>
            <a:ext cx="6027463" cy="151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5"/>
              </a:lnSpc>
            </a:pPr>
            <a:r>
              <a:rPr lang="en-US" sz="1200" b="1" dirty="0" err="1">
                <a:solidFill>
                  <a:srgbClr val="F0F4E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ทีมตระหนักรู้สถานการณ์</a:t>
            </a:r>
            <a:r>
              <a:rPr lang="en-US" sz="1200" b="1" dirty="0">
                <a:solidFill>
                  <a:srgbClr val="F0F4E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(SAT: Situation Awareness Team)  </a:t>
            </a:r>
            <a:r>
              <a:rPr lang="en-US" sz="1200" b="1" dirty="0" err="1">
                <a:solidFill>
                  <a:srgbClr val="F0F4E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สำนักงานสาธารณสุขกำแพงเพชร</a:t>
            </a:r>
            <a:r>
              <a:rPr lang="en-US" sz="1200" b="1" dirty="0">
                <a:solidFill>
                  <a:srgbClr val="F0F4E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24535F-7535-9CF4-62DC-050C3692DCAB}"/>
              </a:ext>
            </a:extLst>
          </p:cNvPr>
          <p:cNvSpPr txBox="1"/>
          <p:nvPr/>
        </p:nvSpPr>
        <p:spPr>
          <a:xfrm>
            <a:off x="6200383" y="326860"/>
            <a:ext cx="970775" cy="334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574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ปี </a:t>
            </a:r>
            <a:r>
              <a:rPr lang="en-US" sz="1574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2568</a:t>
            </a:r>
            <a:endParaRPr lang="th-TH" sz="1574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9" name="Group 24">
            <a:extLst>
              <a:ext uri="{FF2B5EF4-FFF2-40B4-BE49-F238E27FC236}">
                <a16:creationId xmlns:a16="http://schemas.microsoft.com/office/drawing/2014/main" id="{8BB8D4C6-1762-C972-C94C-BA7A73037D6D}"/>
              </a:ext>
            </a:extLst>
          </p:cNvPr>
          <p:cNvGrpSpPr/>
          <p:nvPr/>
        </p:nvGrpSpPr>
        <p:grpSpPr>
          <a:xfrm>
            <a:off x="42069" y="932656"/>
            <a:ext cx="4182962" cy="226544"/>
            <a:chOff x="0" y="-28575"/>
            <a:chExt cx="2932097" cy="214832"/>
          </a:xfrm>
        </p:grpSpPr>
        <p:sp>
          <p:nvSpPr>
            <p:cNvPr id="100" name="Freeform 25">
              <a:extLst>
                <a:ext uri="{FF2B5EF4-FFF2-40B4-BE49-F238E27FC236}">
                  <a16:creationId xmlns:a16="http://schemas.microsoft.com/office/drawing/2014/main" id="{CA8B3483-65BC-14E9-E285-BB4C89059EE4}"/>
                </a:ext>
              </a:extLst>
            </p:cNvPr>
            <p:cNvSpPr/>
            <p:nvPr/>
          </p:nvSpPr>
          <p:spPr>
            <a:xfrm>
              <a:off x="0" y="0"/>
              <a:ext cx="2932097" cy="186257"/>
            </a:xfrm>
            <a:custGeom>
              <a:avLst/>
              <a:gdLst/>
              <a:ahLst/>
              <a:cxnLst/>
              <a:rect l="l" t="t" r="r" b="b"/>
              <a:pathLst>
                <a:path w="2629882" h="186257">
                  <a:moveTo>
                    <a:pt x="78967" y="0"/>
                  </a:moveTo>
                  <a:lnTo>
                    <a:pt x="2550916" y="0"/>
                  </a:lnTo>
                  <a:cubicBezTo>
                    <a:pt x="2571859" y="0"/>
                    <a:pt x="2591944" y="8320"/>
                    <a:pt x="2606753" y="23129"/>
                  </a:cubicBezTo>
                  <a:cubicBezTo>
                    <a:pt x="2621562" y="37938"/>
                    <a:pt x="2629882" y="58023"/>
                    <a:pt x="2629882" y="78967"/>
                  </a:cubicBezTo>
                  <a:lnTo>
                    <a:pt x="2629882" y="107290"/>
                  </a:lnTo>
                  <a:cubicBezTo>
                    <a:pt x="2629882" y="128234"/>
                    <a:pt x="2621562" y="148319"/>
                    <a:pt x="2606753" y="163128"/>
                  </a:cubicBezTo>
                  <a:cubicBezTo>
                    <a:pt x="2591944" y="177937"/>
                    <a:pt x="2571859" y="186257"/>
                    <a:pt x="2550916" y="186257"/>
                  </a:cubicBezTo>
                  <a:lnTo>
                    <a:pt x="78967" y="186257"/>
                  </a:lnTo>
                  <a:cubicBezTo>
                    <a:pt x="58023" y="186257"/>
                    <a:pt x="37938" y="177937"/>
                    <a:pt x="23129" y="163128"/>
                  </a:cubicBezTo>
                  <a:cubicBezTo>
                    <a:pt x="8320" y="148319"/>
                    <a:pt x="0" y="128234"/>
                    <a:pt x="0" y="107290"/>
                  </a:cubicBezTo>
                  <a:lnTo>
                    <a:pt x="0" y="78967"/>
                  </a:lnTo>
                  <a:cubicBezTo>
                    <a:pt x="0" y="58023"/>
                    <a:pt x="8320" y="37938"/>
                    <a:pt x="23129" y="23129"/>
                  </a:cubicBezTo>
                  <a:cubicBezTo>
                    <a:pt x="37938" y="8320"/>
                    <a:pt x="58023" y="0"/>
                    <a:pt x="78967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101" name="TextBox 26">
              <a:extLst>
                <a:ext uri="{FF2B5EF4-FFF2-40B4-BE49-F238E27FC236}">
                  <a16:creationId xmlns:a16="http://schemas.microsoft.com/office/drawing/2014/main" id="{4E0A21D3-8696-0929-9DA0-C7FC1FA5EF5F}"/>
                </a:ext>
              </a:extLst>
            </p:cNvPr>
            <p:cNvSpPr txBox="1"/>
            <p:nvPr/>
          </p:nvSpPr>
          <p:spPr>
            <a:xfrm>
              <a:off x="0" y="-28575"/>
              <a:ext cx="2629882" cy="214832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713"/>
                </a:lnSpc>
                <a:spcBef>
                  <a:spcPct val="0"/>
                </a:spcBef>
              </a:pPr>
              <a:endParaRPr sz="1574"/>
            </a:p>
          </p:txBody>
        </p:sp>
      </p:grpSp>
      <p:sp>
        <p:nvSpPr>
          <p:cNvPr id="102" name="TextBox 71">
            <a:extLst>
              <a:ext uri="{FF2B5EF4-FFF2-40B4-BE49-F238E27FC236}">
                <a16:creationId xmlns:a16="http://schemas.microsoft.com/office/drawing/2014/main" id="{9BF4E95F-181D-86EF-31E0-8E87604D00C8}"/>
              </a:ext>
            </a:extLst>
          </p:cNvPr>
          <p:cNvSpPr txBox="1"/>
          <p:nvPr/>
        </p:nvSpPr>
        <p:spPr>
          <a:xfrm>
            <a:off x="201044" y="995558"/>
            <a:ext cx="4074125" cy="178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5"/>
              </a:lnSpc>
            </a:pPr>
            <a:r>
              <a:rPr lang="th-TH" sz="1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ระดับประเทศ</a:t>
            </a:r>
            <a:r>
              <a:rPr lang="en-US" sz="1400" b="1" dirty="0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</a:t>
            </a:r>
            <a:r>
              <a:rPr lang="en-US" sz="1000" b="1" dirty="0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Outbreak verification list </a:t>
            </a:r>
            <a:r>
              <a:rPr lang="th-TH" sz="1000" b="1" dirty="0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กรมควบคุมโรค  </a:t>
            </a:r>
            <a:r>
              <a:rPr lang="th-TH" sz="1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24 เหตุการณ์</a:t>
            </a:r>
            <a:endParaRPr lang="en-US" sz="1000" b="1" dirty="0">
              <a:solidFill>
                <a:schemeClr val="accent2">
                  <a:lumMod val="20000"/>
                  <a:lumOff val="80000"/>
                </a:schemeClr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88089D53-5EC3-5290-C0BD-2AB5E32609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770785"/>
              </p:ext>
            </p:extLst>
          </p:nvPr>
        </p:nvGraphicFramePr>
        <p:xfrm>
          <a:off x="4309269" y="1381985"/>
          <a:ext cx="3296878" cy="2539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154">
                  <a:extLst>
                    <a:ext uri="{9D8B030D-6E8A-4147-A177-3AD203B41FA5}">
                      <a16:colId xmlns:a16="http://schemas.microsoft.com/office/drawing/2014/main" val="1761043687"/>
                    </a:ext>
                  </a:extLst>
                </a:gridCol>
                <a:gridCol w="1154242">
                  <a:extLst>
                    <a:ext uri="{9D8B030D-6E8A-4147-A177-3AD203B41FA5}">
                      <a16:colId xmlns:a16="http://schemas.microsoft.com/office/drawing/2014/main" val="3189603593"/>
                    </a:ext>
                  </a:extLst>
                </a:gridCol>
                <a:gridCol w="809241">
                  <a:extLst>
                    <a:ext uri="{9D8B030D-6E8A-4147-A177-3AD203B41FA5}">
                      <a16:colId xmlns:a16="http://schemas.microsoft.com/office/drawing/2014/main" val="1189042582"/>
                    </a:ext>
                  </a:extLst>
                </a:gridCol>
                <a:gridCol w="809241">
                  <a:extLst>
                    <a:ext uri="{9D8B030D-6E8A-4147-A177-3AD203B41FA5}">
                      <a16:colId xmlns:a16="http://schemas.microsoft.com/office/drawing/2014/main" val="2358091856"/>
                    </a:ext>
                  </a:extLst>
                </a:gridCol>
              </a:tblGrid>
              <a:tr h="2309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อันดับ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โรค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ผู้ป่วย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สป</a:t>
                      </a:r>
                      <a:r>
                        <a:rPr kumimoji="0" lang="th-TH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.13-16(ราย)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ผู้ป่วยสะสม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สป</a:t>
                      </a:r>
                      <a:r>
                        <a:rPr kumimoji="0" lang="th-TH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.1-16(ราย)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086921"/>
                  </a:ext>
                </a:extLst>
              </a:tr>
              <a:tr h="22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อุจจาระร่วงเฉียบพลัน</a:t>
                      </a: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134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930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689901"/>
                  </a:ext>
                </a:extLst>
              </a:tr>
              <a:tr h="22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2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ปอดอักเสบ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82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793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36789"/>
                  </a:ext>
                </a:extLst>
              </a:tr>
              <a:tr h="22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3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ไข้หวัดใหญ่</a:t>
                      </a: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74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1,401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460678"/>
                  </a:ext>
                </a:extLst>
              </a:tr>
              <a:tr h="22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4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ไข้ไม่ทราบสาเหตุ</a:t>
                      </a: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53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395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650010"/>
                  </a:ext>
                </a:extLst>
              </a:tr>
              <a:tr h="22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5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อาหารเป็นพิษ</a:t>
                      </a: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12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161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339106"/>
                  </a:ext>
                </a:extLst>
              </a:tr>
              <a:tr h="22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6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สุกใส</a:t>
                      </a: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11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130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186298"/>
                  </a:ext>
                </a:extLst>
              </a:tr>
              <a:tr h="22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7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ไวรัสตับอักเสบบี</a:t>
                      </a: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10</a:t>
                      </a: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103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244908"/>
                  </a:ext>
                </a:extLst>
              </a:tr>
              <a:tr h="22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8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ไข้เลือดออกรวม</a:t>
                      </a: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6</a:t>
                      </a: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45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0697022"/>
                  </a:ext>
                </a:extLst>
              </a:tr>
              <a:tr h="22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9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ตาแดงจากไวรัส</a:t>
                      </a: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5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20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017237"/>
                  </a:ext>
                </a:extLst>
              </a:tr>
              <a:tr h="221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10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หนองใน</a:t>
                      </a: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3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25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447182"/>
                  </a:ext>
                </a:extLst>
              </a:tr>
            </a:tbl>
          </a:graphicData>
        </a:graphic>
      </p:graphicFrame>
      <p:grpSp>
        <p:nvGrpSpPr>
          <p:cNvPr id="38" name="Group 24">
            <a:extLst>
              <a:ext uri="{FF2B5EF4-FFF2-40B4-BE49-F238E27FC236}">
                <a16:creationId xmlns:a16="http://schemas.microsoft.com/office/drawing/2014/main" id="{EC30BFE9-D9E6-60E9-C988-049B60406BE2}"/>
              </a:ext>
            </a:extLst>
          </p:cNvPr>
          <p:cNvGrpSpPr/>
          <p:nvPr/>
        </p:nvGrpSpPr>
        <p:grpSpPr>
          <a:xfrm>
            <a:off x="4812476" y="856456"/>
            <a:ext cx="2468593" cy="362542"/>
            <a:chOff x="0" y="0"/>
            <a:chExt cx="2629882" cy="186257"/>
          </a:xfrm>
        </p:grpSpPr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38921B2C-8FE4-8C2C-3DD1-32A45AFB1E48}"/>
                </a:ext>
              </a:extLst>
            </p:cNvPr>
            <p:cNvSpPr/>
            <p:nvPr/>
          </p:nvSpPr>
          <p:spPr>
            <a:xfrm>
              <a:off x="0" y="0"/>
              <a:ext cx="2629882" cy="186257"/>
            </a:xfrm>
            <a:custGeom>
              <a:avLst/>
              <a:gdLst/>
              <a:ahLst/>
              <a:cxnLst/>
              <a:rect l="l" t="t" r="r" b="b"/>
              <a:pathLst>
                <a:path w="2629882" h="186257">
                  <a:moveTo>
                    <a:pt x="78967" y="0"/>
                  </a:moveTo>
                  <a:lnTo>
                    <a:pt x="2550916" y="0"/>
                  </a:lnTo>
                  <a:cubicBezTo>
                    <a:pt x="2571859" y="0"/>
                    <a:pt x="2591944" y="8320"/>
                    <a:pt x="2606753" y="23129"/>
                  </a:cubicBezTo>
                  <a:cubicBezTo>
                    <a:pt x="2621562" y="37938"/>
                    <a:pt x="2629882" y="58023"/>
                    <a:pt x="2629882" y="78967"/>
                  </a:cubicBezTo>
                  <a:lnTo>
                    <a:pt x="2629882" y="107290"/>
                  </a:lnTo>
                  <a:cubicBezTo>
                    <a:pt x="2629882" y="128234"/>
                    <a:pt x="2621562" y="148319"/>
                    <a:pt x="2606753" y="163128"/>
                  </a:cubicBezTo>
                  <a:cubicBezTo>
                    <a:pt x="2591944" y="177937"/>
                    <a:pt x="2571859" y="186257"/>
                    <a:pt x="2550916" y="186257"/>
                  </a:cubicBezTo>
                  <a:lnTo>
                    <a:pt x="78967" y="186257"/>
                  </a:lnTo>
                  <a:cubicBezTo>
                    <a:pt x="58023" y="186257"/>
                    <a:pt x="37938" y="177937"/>
                    <a:pt x="23129" y="163128"/>
                  </a:cubicBezTo>
                  <a:cubicBezTo>
                    <a:pt x="8320" y="148319"/>
                    <a:pt x="0" y="128234"/>
                    <a:pt x="0" y="107290"/>
                  </a:cubicBezTo>
                  <a:lnTo>
                    <a:pt x="0" y="78967"/>
                  </a:lnTo>
                  <a:cubicBezTo>
                    <a:pt x="0" y="58023"/>
                    <a:pt x="8320" y="37938"/>
                    <a:pt x="23129" y="23129"/>
                  </a:cubicBezTo>
                  <a:cubicBezTo>
                    <a:pt x="37938" y="8320"/>
                    <a:pt x="58023" y="0"/>
                    <a:pt x="78967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40" name="TextBox 26">
              <a:extLst>
                <a:ext uri="{FF2B5EF4-FFF2-40B4-BE49-F238E27FC236}">
                  <a16:creationId xmlns:a16="http://schemas.microsoft.com/office/drawing/2014/main" id="{5E9421F9-5142-0A13-B3E0-B83F19F7E6DC}"/>
                </a:ext>
              </a:extLst>
            </p:cNvPr>
            <p:cNvSpPr txBox="1"/>
            <p:nvPr/>
          </p:nvSpPr>
          <p:spPr>
            <a:xfrm>
              <a:off x="0" y="-28575"/>
              <a:ext cx="2629882" cy="214832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713"/>
                </a:lnSpc>
                <a:spcBef>
                  <a:spcPct val="0"/>
                </a:spcBef>
              </a:pPr>
              <a:endParaRPr sz="1574"/>
            </a:p>
          </p:txBody>
        </p:sp>
      </p:grpSp>
      <p:sp>
        <p:nvSpPr>
          <p:cNvPr id="41" name="TextBox 71">
            <a:extLst>
              <a:ext uri="{FF2B5EF4-FFF2-40B4-BE49-F238E27FC236}">
                <a16:creationId xmlns:a16="http://schemas.microsoft.com/office/drawing/2014/main" id="{8577F197-D7C6-47D2-09F7-C727B6497B31}"/>
              </a:ext>
            </a:extLst>
          </p:cNvPr>
          <p:cNvSpPr txBox="1"/>
          <p:nvPr/>
        </p:nvSpPr>
        <p:spPr>
          <a:xfrm>
            <a:off x="4812476" y="904031"/>
            <a:ext cx="2459919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5"/>
              </a:lnSpc>
            </a:pPr>
            <a:r>
              <a:rPr lang="th-TH" sz="1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กำแพงเพชร</a:t>
            </a:r>
            <a:r>
              <a:rPr lang="th-TH" sz="1000" b="1" dirty="0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 </a:t>
            </a:r>
            <a:r>
              <a:rPr lang="en-US" sz="1000" b="1" dirty="0" err="1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สถานการณ์โรคที่พบผู้ป่วยสูงสุด</a:t>
            </a:r>
            <a:endParaRPr lang="en-US" sz="1000" b="1" dirty="0">
              <a:solidFill>
                <a:srgbClr val="ECF536"/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  <a:p>
            <a:pPr algn="ctr">
              <a:lnSpc>
                <a:spcPts val="1265"/>
              </a:lnSpc>
            </a:pPr>
            <a:r>
              <a:rPr lang="th-TH" sz="1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สะสมตั้งแต่</a:t>
            </a:r>
            <a:r>
              <a:rPr lang="en-US" sz="1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</a:t>
            </a:r>
            <a:r>
              <a:rPr lang="th-TH" sz="1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สป.</a:t>
            </a:r>
            <a:r>
              <a:rPr lang="en-US" sz="1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13-</a:t>
            </a:r>
            <a:r>
              <a:rPr lang="th-TH" sz="1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16</a:t>
            </a:r>
            <a:endParaRPr lang="en-US" sz="1000" b="1" dirty="0">
              <a:solidFill>
                <a:schemeClr val="accent2">
                  <a:lumMod val="20000"/>
                  <a:lumOff val="80000"/>
                </a:schemeClr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DC5FF92-BC42-9EC0-8F1F-28CB4BEE8A2D}"/>
              </a:ext>
            </a:extLst>
          </p:cNvPr>
          <p:cNvSpPr txBox="1"/>
          <p:nvPr/>
        </p:nvSpPr>
        <p:spPr>
          <a:xfrm>
            <a:off x="4283452" y="6092170"/>
            <a:ext cx="34548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000" spc="-50" dirty="0">
                <a:latin typeface="Cloud Soft" panose="020B0604020202020204" charset="0"/>
                <a:cs typeface="Cloud Soft" panose="020B0604020202020204" charset="0"/>
              </a:rPr>
              <a:t>กราฟแสดงข้อมูลสถานการณ์ฝุ่นละอองขนาดเล็ก (</a:t>
            </a:r>
            <a:r>
              <a:rPr lang="en-US" sz="1000" spc="-50" dirty="0">
                <a:latin typeface="Cloud Soft" panose="020B0604020202020204" charset="0"/>
                <a:cs typeface="Cloud Soft" panose="020B0604020202020204" charset="0"/>
              </a:rPr>
              <a:t>PM2.5) </a:t>
            </a:r>
            <a:r>
              <a:rPr lang="th-TH" sz="1000" spc="-50" dirty="0">
                <a:latin typeface="Cloud Soft" panose="020B0604020202020204" charset="0"/>
                <a:cs typeface="Cloud Soft" panose="020B0604020202020204" charset="0"/>
              </a:rPr>
              <a:t>สัปดาห์ที่ 16       ค่าฝุ่นละอองขนาดไม่เกิน 2.5 ไมครอน (</a:t>
            </a:r>
            <a:r>
              <a:rPr lang="en-US" sz="1000" spc="-50" dirty="0">
                <a:latin typeface="Cloud Soft" panose="020B0604020202020204" charset="0"/>
                <a:cs typeface="Cloud Soft" panose="020B0604020202020204" charset="0"/>
              </a:rPr>
              <a:t>PM 2.5) </a:t>
            </a:r>
            <a:r>
              <a:rPr lang="th-TH" sz="1000" spc="-50" dirty="0">
                <a:latin typeface="Cloud Soft" panose="020B0604020202020204" charset="0"/>
                <a:cs typeface="Cloud Soft" panose="020B0604020202020204" charset="0"/>
              </a:rPr>
              <a:t>มีค่าเฉลี่ย 24 ชั่วโมง           มีค่าอยู่ในช่วง 8.8 – 13.7 ไมโครกรัมต่อลูกบาศก์เมตร ค่าฝุ่นอยู่ในเกณฑ์มาตรฐาน (ค่ามาตรฐาน </a:t>
            </a:r>
            <a:r>
              <a:rPr lang="en-US" sz="1000" spc="-50" dirty="0">
                <a:latin typeface="Cloud Soft" panose="020B0604020202020204" charset="0"/>
                <a:cs typeface="Cloud Soft" panose="020B0604020202020204" charset="0"/>
              </a:rPr>
              <a:t>PM2.5 </a:t>
            </a:r>
            <a:r>
              <a:rPr lang="th-TH" sz="1000" spc="-50" dirty="0">
                <a:latin typeface="Cloud Soft" panose="020B0604020202020204" charset="0"/>
                <a:cs typeface="Cloud Soft" panose="020B0604020202020204" charset="0"/>
              </a:rPr>
              <a:t>เฉลี่ย 24 ชั่วโมง ไม่เกิน 37.5 มคก./ลบ.ม.)   </a:t>
            </a:r>
            <a:endParaRPr lang="th-TH" sz="1000" dirty="0">
              <a:latin typeface="Cloud Soft" panose="020B0604020202020204" charset="0"/>
              <a:cs typeface="Cloud Soft" panose="020B0604020202020204" charset="0"/>
            </a:endParaRPr>
          </a:p>
        </p:txBody>
      </p:sp>
      <p:grpSp>
        <p:nvGrpSpPr>
          <p:cNvPr id="90" name="Group 24">
            <a:extLst>
              <a:ext uri="{FF2B5EF4-FFF2-40B4-BE49-F238E27FC236}">
                <a16:creationId xmlns:a16="http://schemas.microsoft.com/office/drawing/2014/main" id="{F8118A23-AE2B-BB31-9BDE-BEEFE94E4917}"/>
              </a:ext>
            </a:extLst>
          </p:cNvPr>
          <p:cNvGrpSpPr/>
          <p:nvPr/>
        </p:nvGrpSpPr>
        <p:grpSpPr>
          <a:xfrm>
            <a:off x="4918869" y="4056856"/>
            <a:ext cx="2186483" cy="206949"/>
            <a:chOff x="0" y="0"/>
            <a:chExt cx="2629882" cy="186257"/>
          </a:xfrm>
        </p:grpSpPr>
        <p:sp>
          <p:nvSpPr>
            <p:cNvPr id="91" name="Freeform 25">
              <a:extLst>
                <a:ext uri="{FF2B5EF4-FFF2-40B4-BE49-F238E27FC236}">
                  <a16:creationId xmlns:a16="http://schemas.microsoft.com/office/drawing/2014/main" id="{7DC7C07B-46DF-78ED-0D86-D340CE8381E8}"/>
                </a:ext>
              </a:extLst>
            </p:cNvPr>
            <p:cNvSpPr/>
            <p:nvPr/>
          </p:nvSpPr>
          <p:spPr>
            <a:xfrm>
              <a:off x="0" y="0"/>
              <a:ext cx="2629882" cy="186257"/>
            </a:xfrm>
            <a:custGeom>
              <a:avLst/>
              <a:gdLst/>
              <a:ahLst/>
              <a:cxnLst/>
              <a:rect l="l" t="t" r="r" b="b"/>
              <a:pathLst>
                <a:path w="2629882" h="186257">
                  <a:moveTo>
                    <a:pt x="78967" y="0"/>
                  </a:moveTo>
                  <a:lnTo>
                    <a:pt x="2550916" y="0"/>
                  </a:lnTo>
                  <a:cubicBezTo>
                    <a:pt x="2571859" y="0"/>
                    <a:pt x="2591944" y="8320"/>
                    <a:pt x="2606753" y="23129"/>
                  </a:cubicBezTo>
                  <a:cubicBezTo>
                    <a:pt x="2621562" y="37938"/>
                    <a:pt x="2629882" y="58023"/>
                    <a:pt x="2629882" y="78967"/>
                  </a:cubicBezTo>
                  <a:lnTo>
                    <a:pt x="2629882" y="107290"/>
                  </a:lnTo>
                  <a:cubicBezTo>
                    <a:pt x="2629882" y="128234"/>
                    <a:pt x="2621562" y="148319"/>
                    <a:pt x="2606753" y="163128"/>
                  </a:cubicBezTo>
                  <a:cubicBezTo>
                    <a:pt x="2591944" y="177937"/>
                    <a:pt x="2571859" y="186257"/>
                    <a:pt x="2550916" y="186257"/>
                  </a:cubicBezTo>
                  <a:lnTo>
                    <a:pt x="78967" y="186257"/>
                  </a:lnTo>
                  <a:cubicBezTo>
                    <a:pt x="58023" y="186257"/>
                    <a:pt x="37938" y="177937"/>
                    <a:pt x="23129" y="163128"/>
                  </a:cubicBezTo>
                  <a:cubicBezTo>
                    <a:pt x="8320" y="148319"/>
                    <a:pt x="0" y="128234"/>
                    <a:pt x="0" y="107290"/>
                  </a:cubicBezTo>
                  <a:lnTo>
                    <a:pt x="0" y="78967"/>
                  </a:lnTo>
                  <a:cubicBezTo>
                    <a:pt x="0" y="58023"/>
                    <a:pt x="8320" y="37938"/>
                    <a:pt x="23129" y="23129"/>
                  </a:cubicBezTo>
                  <a:cubicBezTo>
                    <a:pt x="37938" y="8320"/>
                    <a:pt x="58023" y="0"/>
                    <a:pt x="78967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92" name="TextBox 26">
              <a:extLst>
                <a:ext uri="{FF2B5EF4-FFF2-40B4-BE49-F238E27FC236}">
                  <a16:creationId xmlns:a16="http://schemas.microsoft.com/office/drawing/2014/main" id="{8A7BF01C-9328-37BF-FA38-78564A255AA3}"/>
                </a:ext>
              </a:extLst>
            </p:cNvPr>
            <p:cNvSpPr txBox="1"/>
            <p:nvPr/>
          </p:nvSpPr>
          <p:spPr>
            <a:xfrm>
              <a:off x="0" y="-28575"/>
              <a:ext cx="2629882" cy="214832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713"/>
                </a:lnSpc>
                <a:spcBef>
                  <a:spcPct val="0"/>
                </a:spcBef>
              </a:pPr>
              <a:endParaRPr sz="1574"/>
            </a:p>
          </p:txBody>
        </p:sp>
      </p:grpSp>
      <p:sp>
        <p:nvSpPr>
          <p:cNvPr id="94" name="TextBox 71">
            <a:extLst>
              <a:ext uri="{FF2B5EF4-FFF2-40B4-BE49-F238E27FC236}">
                <a16:creationId xmlns:a16="http://schemas.microsoft.com/office/drawing/2014/main" id="{3713BB2B-555A-08EC-37B6-6E5D88D7C670}"/>
              </a:ext>
            </a:extLst>
          </p:cNvPr>
          <p:cNvSpPr txBox="1"/>
          <p:nvPr/>
        </p:nvSpPr>
        <p:spPr>
          <a:xfrm>
            <a:off x="4926137" y="4064824"/>
            <a:ext cx="2179215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5"/>
              </a:lnSpc>
            </a:pPr>
            <a:r>
              <a:rPr lang="th-TH" sz="962" b="1" dirty="0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สถานการณ์ฝุ่นละอองขนาดเล็ก (</a:t>
            </a:r>
            <a:r>
              <a:rPr lang="en-US" sz="962" b="1" dirty="0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PM2.5) </a:t>
            </a:r>
            <a:endParaRPr lang="en-US" sz="962" b="1" dirty="0">
              <a:solidFill>
                <a:schemeClr val="accent2">
                  <a:lumMod val="40000"/>
                  <a:lumOff val="60000"/>
                </a:schemeClr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F3CE2B9-B27A-192C-C338-E800A4153510}"/>
              </a:ext>
            </a:extLst>
          </p:cNvPr>
          <p:cNvSpPr txBox="1"/>
          <p:nvPr/>
        </p:nvSpPr>
        <p:spPr>
          <a:xfrm>
            <a:off x="6085361" y="533862"/>
            <a:ext cx="1652908" cy="233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918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 panose="020B0604020202020204" charset="0"/>
                <a:cs typeface="Cloud Soft" panose="020B0604020202020204" charset="0"/>
              </a:rPr>
              <a:t>(วันที่ 13 เม.ย. – 19 เม.ย. 68)</a:t>
            </a:r>
          </a:p>
        </p:txBody>
      </p:sp>
      <p:grpSp>
        <p:nvGrpSpPr>
          <p:cNvPr id="97" name="Group 24">
            <a:extLst>
              <a:ext uri="{FF2B5EF4-FFF2-40B4-BE49-F238E27FC236}">
                <a16:creationId xmlns:a16="http://schemas.microsoft.com/office/drawing/2014/main" id="{B0F55C3D-DD83-A9B6-60DD-BEAED909736B}"/>
              </a:ext>
            </a:extLst>
          </p:cNvPr>
          <p:cNvGrpSpPr/>
          <p:nvPr/>
        </p:nvGrpSpPr>
        <p:grpSpPr>
          <a:xfrm>
            <a:off x="1025457" y="4361656"/>
            <a:ext cx="2186483" cy="264225"/>
            <a:chOff x="0" y="-28575"/>
            <a:chExt cx="2629882" cy="237806"/>
          </a:xfrm>
        </p:grpSpPr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9F59ED47-B6CD-5C6B-67EE-A5920AF03BF5}"/>
                </a:ext>
              </a:extLst>
            </p:cNvPr>
            <p:cNvSpPr/>
            <p:nvPr/>
          </p:nvSpPr>
          <p:spPr>
            <a:xfrm>
              <a:off x="501134" y="-1"/>
              <a:ext cx="1639795" cy="209232"/>
            </a:xfrm>
            <a:custGeom>
              <a:avLst/>
              <a:gdLst/>
              <a:ahLst/>
              <a:cxnLst/>
              <a:rect l="l" t="t" r="r" b="b"/>
              <a:pathLst>
                <a:path w="2629882" h="186257">
                  <a:moveTo>
                    <a:pt x="78967" y="0"/>
                  </a:moveTo>
                  <a:lnTo>
                    <a:pt x="2550916" y="0"/>
                  </a:lnTo>
                  <a:cubicBezTo>
                    <a:pt x="2571859" y="0"/>
                    <a:pt x="2591944" y="8320"/>
                    <a:pt x="2606753" y="23129"/>
                  </a:cubicBezTo>
                  <a:cubicBezTo>
                    <a:pt x="2621562" y="37938"/>
                    <a:pt x="2629882" y="58023"/>
                    <a:pt x="2629882" y="78967"/>
                  </a:cubicBezTo>
                  <a:lnTo>
                    <a:pt x="2629882" y="107290"/>
                  </a:lnTo>
                  <a:cubicBezTo>
                    <a:pt x="2629882" y="128234"/>
                    <a:pt x="2621562" y="148319"/>
                    <a:pt x="2606753" y="163128"/>
                  </a:cubicBezTo>
                  <a:cubicBezTo>
                    <a:pt x="2591944" y="177937"/>
                    <a:pt x="2571859" y="186257"/>
                    <a:pt x="2550916" y="186257"/>
                  </a:cubicBezTo>
                  <a:lnTo>
                    <a:pt x="78967" y="186257"/>
                  </a:lnTo>
                  <a:cubicBezTo>
                    <a:pt x="58023" y="186257"/>
                    <a:pt x="37938" y="177937"/>
                    <a:pt x="23129" y="163128"/>
                  </a:cubicBezTo>
                  <a:cubicBezTo>
                    <a:pt x="8320" y="148319"/>
                    <a:pt x="0" y="128234"/>
                    <a:pt x="0" y="107290"/>
                  </a:cubicBezTo>
                  <a:lnTo>
                    <a:pt x="0" y="78967"/>
                  </a:lnTo>
                  <a:cubicBezTo>
                    <a:pt x="0" y="58023"/>
                    <a:pt x="8320" y="37938"/>
                    <a:pt x="23129" y="23129"/>
                  </a:cubicBezTo>
                  <a:cubicBezTo>
                    <a:pt x="37938" y="8320"/>
                    <a:pt x="58023" y="0"/>
                    <a:pt x="78967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104" name="TextBox 26">
              <a:extLst>
                <a:ext uri="{FF2B5EF4-FFF2-40B4-BE49-F238E27FC236}">
                  <a16:creationId xmlns:a16="http://schemas.microsoft.com/office/drawing/2014/main" id="{E91482D1-81BF-2569-8BE7-E91479D51E4D}"/>
                </a:ext>
              </a:extLst>
            </p:cNvPr>
            <p:cNvSpPr txBox="1"/>
            <p:nvPr/>
          </p:nvSpPr>
          <p:spPr>
            <a:xfrm>
              <a:off x="0" y="-28575"/>
              <a:ext cx="2629882" cy="214832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713"/>
                </a:lnSpc>
                <a:spcBef>
                  <a:spcPct val="0"/>
                </a:spcBef>
              </a:pPr>
              <a:endParaRPr sz="1574"/>
            </a:p>
          </p:txBody>
        </p:sp>
      </p:grpSp>
      <p:sp>
        <p:nvSpPr>
          <p:cNvPr id="107" name="TextBox 71">
            <a:extLst>
              <a:ext uri="{FF2B5EF4-FFF2-40B4-BE49-F238E27FC236}">
                <a16:creationId xmlns:a16="http://schemas.microsoft.com/office/drawing/2014/main" id="{B7CB4771-C624-3A1C-827B-36A59601D507}"/>
              </a:ext>
            </a:extLst>
          </p:cNvPr>
          <p:cNvSpPr txBox="1"/>
          <p:nvPr/>
        </p:nvSpPr>
        <p:spPr>
          <a:xfrm>
            <a:off x="1032723" y="4419411"/>
            <a:ext cx="2179215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5"/>
              </a:lnSpc>
            </a:pPr>
            <a:r>
              <a:rPr lang="th-TH" sz="962" b="1" dirty="0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สถานการณ์อุบัติเหตุทางถนน </a:t>
            </a:r>
            <a:endParaRPr lang="en-US" sz="962" b="1" dirty="0">
              <a:solidFill>
                <a:schemeClr val="accent2">
                  <a:lumMod val="40000"/>
                  <a:lumOff val="60000"/>
                </a:schemeClr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70E847C1-1F0A-4DD4-4CDC-217F37A38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157448"/>
              </p:ext>
            </p:extLst>
          </p:nvPr>
        </p:nvGraphicFramePr>
        <p:xfrm>
          <a:off x="107880" y="5089821"/>
          <a:ext cx="4125189" cy="56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737">
                  <a:extLst>
                    <a:ext uri="{9D8B030D-6E8A-4147-A177-3AD203B41FA5}">
                      <a16:colId xmlns:a16="http://schemas.microsoft.com/office/drawing/2014/main" val="1761043687"/>
                    </a:ext>
                  </a:extLst>
                </a:gridCol>
                <a:gridCol w="392413">
                  <a:extLst>
                    <a:ext uri="{9D8B030D-6E8A-4147-A177-3AD203B41FA5}">
                      <a16:colId xmlns:a16="http://schemas.microsoft.com/office/drawing/2014/main" val="3189603593"/>
                    </a:ext>
                  </a:extLst>
                </a:gridCol>
                <a:gridCol w="481216">
                  <a:extLst>
                    <a:ext uri="{9D8B030D-6E8A-4147-A177-3AD203B41FA5}">
                      <a16:colId xmlns:a16="http://schemas.microsoft.com/office/drawing/2014/main" val="1189042582"/>
                    </a:ext>
                  </a:extLst>
                </a:gridCol>
                <a:gridCol w="382359">
                  <a:extLst>
                    <a:ext uri="{9D8B030D-6E8A-4147-A177-3AD203B41FA5}">
                      <a16:colId xmlns:a16="http://schemas.microsoft.com/office/drawing/2014/main" val="2551505949"/>
                    </a:ext>
                  </a:extLst>
                </a:gridCol>
                <a:gridCol w="409168">
                  <a:extLst>
                    <a:ext uri="{9D8B030D-6E8A-4147-A177-3AD203B41FA5}">
                      <a16:colId xmlns:a16="http://schemas.microsoft.com/office/drawing/2014/main" val="3780127391"/>
                    </a:ext>
                  </a:extLst>
                </a:gridCol>
                <a:gridCol w="392412">
                  <a:extLst>
                    <a:ext uri="{9D8B030D-6E8A-4147-A177-3AD203B41FA5}">
                      <a16:colId xmlns:a16="http://schemas.microsoft.com/office/drawing/2014/main" val="3897187562"/>
                    </a:ext>
                  </a:extLst>
                </a:gridCol>
                <a:gridCol w="382359">
                  <a:extLst>
                    <a:ext uri="{9D8B030D-6E8A-4147-A177-3AD203B41FA5}">
                      <a16:colId xmlns:a16="http://schemas.microsoft.com/office/drawing/2014/main" val="1330119505"/>
                    </a:ext>
                  </a:extLst>
                </a:gridCol>
                <a:gridCol w="454407">
                  <a:extLst>
                    <a:ext uri="{9D8B030D-6E8A-4147-A177-3AD203B41FA5}">
                      <a16:colId xmlns:a16="http://schemas.microsoft.com/office/drawing/2014/main" val="1791955099"/>
                    </a:ext>
                  </a:extLst>
                </a:gridCol>
                <a:gridCol w="382359">
                  <a:extLst>
                    <a:ext uri="{9D8B030D-6E8A-4147-A177-3AD203B41FA5}">
                      <a16:colId xmlns:a16="http://schemas.microsoft.com/office/drawing/2014/main" val="357715524"/>
                    </a:ext>
                  </a:extLst>
                </a:gridCol>
                <a:gridCol w="457759">
                  <a:extLst>
                    <a:ext uri="{9D8B030D-6E8A-4147-A177-3AD203B41FA5}">
                      <a16:colId xmlns:a16="http://schemas.microsoft.com/office/drawing/2014/main" val="300446012"/>
                    </a:ext>
                  </a:extLst>
                </a:gridCol>
              </a:tblGrid>
              <a:tr h="1886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บาดเจ็บ</a:t>
                      </a: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เสียชีวิต</a:t>
                      </a: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รวม</a:t>
                      </a: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EMS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Admit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086921"/>
                  </a:ext>
                </a:extLst>
              </a:tr>
              <a:tr h="1886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36789"/>
                  </a:ext>
                </a:extLst>
              </a:tr>
              <a:tr h="1886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รวม</a:t>
                      </a: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227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99.56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0.44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228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71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31.14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59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25.88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460678"/>
                  </a:ext>
                </a:extLst>
              </a:tr>
            </a:tbl>
          </a:graphicData>
        </a:graphic>
      </p:graphicFrame>
      <p:sp>
        <p:nvSpPr>
          <p:cNvPr id="111" name="TextBox 110">
            <a:extLst>
              <a:ext uri="{FF2B5EF4-FFF2-40B4-BE49-F238E27FC236}">
                <a16:creationId xmlns:a16="http://schemas.microsoft.com/office/drawing/2014/main" id="{3242348E-1702-8596-3A69-F9CE73A284EA}"/>
              </a:ext>
            </a:extLst>
          </p:cNvPr>
          <p:cNvSpPr txBox="1"/>
          <p:nvPr/>
        </p:nvSpPr>
        <p:spPr>
          <a:xfrm>
            <a:off x="175090" y="4781038"/>
            <a:ext cx="3876504" cy="374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962" dirty="0">
                <a:latin typeface="Cloud Soft" panose="020B0604020202020204" charset="0"/>
                <a:cs typeface="Cloud Soft" panose="020B0604020202020204" charset="0"/>
              </a:rPr>
              <a:t>แสดงจำนวนผู้บาดเจ็บและเสียชีวิตจากอุบัติเหตุจราจร จังหวัดกำแพงเพชร </a:t>
            </a:r>
          </a:p>
          <a:p>
            <a:pPr algn="ctr"/>
            <a:r>
              <a:rPr lang="th-TH" sz="874" dirty="0">
                <a:latin typeface="Cloud Soft" panose="020B0604020202020204" charset="0"/>
                <a:cs typeface="Cloud Soft" panose="020B0604020202020204" charset="0"/>
              </a:rPr>
              <a:t>วันที่เกิดเหตุจาก วันที่ 13 เม.ย. - 19 เม.ย. 2568</a:t>
            </a:r>
          </a:p>
        </p:txBody>
      </p:sp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76A8A227-3905-E03B-94B3-0271469C02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922248"/>
              </p:ext>
            </p:extLst>
          </p:nvPr>
        </p:nvGraphicFramePr>
        <p:xfrm>
          <a:off x="87970" y="6049177"/>
          <a:ext cx="4125188" cy="674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35">
                  <a:extLst>
                    <a:ext uri="{9D8B030D-6E8A-4147-A177-3AD203B41FA5}">
                      <a16:colId xmlns:a16="http://schemas.microsoft.com/office/drawing/2014/main" val="1761043687"/>
                    </a:ext>
                  </a:extLst>
                </a:gridCol>
                <a:gridCol w="442823">
                  <a:extLst>
                    <a:ext uri="{9D8B030D-6E8A-4147-A177-3AD203B41FA5}">
                      <a16:colId xmlns:a16="http://schemas.microsoft.com/office/drawing/2014/main" val="3189603593"/>
                    </a:ext>
                  </a:extLst>
                </a:gridCol>
                <a:gridCol w="543032">
                  <a:extLst>
                    <a:ext uri="{9D8B030D-6E8A-4147-A177-3AD203B41FA5}">
                      <a16:colId xmlns:a16="http://schemas.microsoft.com/office/drawing/2014/main" val="1189042582"/>
                    </a:ext>
                  </a:extLst>
                </a:gridCol>
                <a:gridCol w="431476">
                  <a:extLst>
                    <a:ext uri="{9D8B030D-6E8A-4147-A177-3AD203B41FA5}">
                      <a16:colId xmlns:a16="http://schemas.microsoft.com/office/drawing/2014/main" val="2551505949"/>
                    </a:ext>
                  </a:extLst>
                </a:gridCol>
                <a:gridCol w="461727">
                  <a:extLst>
                    <a:ext uri="{9D8B030D-6E8A-4147-A177-3AD203B41FA5}">
                      <a16:colId xmlns:a16="http://schemas.microsoft.com/office/drawing/2014/main" val="3780127391"/>
                    </a:ext>
                  </a:extLst>
                </a:gridCol>
                <a:gridCol w="431476">
                  <a:extLst>
                    <a:ext uri="{9D8B030D-6E8A-4147-A177-3AD203B41FA5}">
                      <a16:colId xmlns:a16="http://schemas.microsoft.com/office/drawing/2014/main" val="1330119505"/>
                    </a:ext>
                  </a:extLst>
                </a:gridCol>
                <a:gridCol w="512781">
                  <a:extLst>
                    <a:ext uri="{9D8B030D-6E8A-4147-A177-3AD203B41FA5}">
                      <a16:colId xmlns:a16="http://schemas.microsoft.com/office/drawing/2014/main" val="1791955099"/>
                    </a:ext>
                  </a:extLst>
                </a:gridCol>
                <a:gridCol w="431476">
                  <a:extLst>
                    <a:ext uri="{9D8B030D-6E8A-4147-A177-3AD203B41FA5}">
                      <a16:colId xmlns:a16="http://schemas.microsoft.com/office/drawing/2014/main" val="357715524"/>
                    </a:ext>
                  </a:extLst>
                </a:gridCol>
                <a:gridCol w="516562">
                  <a:extLst>
                    <a:ext uri="{9D8B030D-6E8A-4147-A177-3AD203B41FA5}">
                      <a16:colId xmlns:a16="http://schemas.microsoft.com/office/drawing/2014/main" val="300446012"/>
                    </a:ext>
                  </a:extLst>
                </a:gridCol>
              </a:tblGrid>
              <a:tr h="2973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ดื่มแล้วขับ</a:t>
                      </a: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อายุ</a:t>
                      </a:r>
                      <a:r>
                        <a:rPr kumimoji="0" 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 &lt; 20 </a:t>
                      </a: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ปี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ดื่มแล้วขับ</a:t>
                      </a:r>
                      <a:r>
                        <a:rPr kumimoji="0" 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 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ไม่สวมหมวก</a:t>
                      </a: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ไม่คาดเข็มขัด</a:t>
                      </a: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086921"/>
                  </a:ext>
                </a:extLst>
              </a:tr>
              <a:tr h="1886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36789"/>
                  </a:ext>
                </a:extLst>
              </a:tr>
              <a:tr h="1886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รวม</a:t>
                      </a: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36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15.79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4/33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12.12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172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93.48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32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86.49</a:t>
                      </a:r>
                      <a:endPara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460678"/>
                  </a:ext>
                </a:extLst>
              </a:tr>
            </a:tbl>
          </a:graphicData>
        </a:graphic>
      </p:graphicFrame>
      <p:sp>
        <p:nvSpPr>
          <p:cNvPr id="113" name="TextBox 112">
            <a:extLst>
              <a:ext uri="{FF2B5EF4-FFF2-40B4-BE49-F238E27FC236}">
                <a16:creationId xmlns:a16="http://schemas.microsoft.com/office/drawing/2014/main" id="{905B8CBE-7804-130F-F40D-479631D9D436}"/>
              </a:ext>
            </a:extLst>
          </p:cNvPr>
          <p:cNvSpPr txBox="1"/>
          <p:nvPr/>
        </p:nvSpPr>
        <p:spPr>
          <a:xfrm>
            <a:off x="192945" y="5739078"/>
            <a:ext cx="3876504" cy="374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962" dirty="0">
                <a:latin typeface="Cloud Soft" panose="020B0604020202020204" charset="0"/>
                <a:cs typeface="Cloud Soft" panose="020B0604020202020204" charset="0"/>
              </a:rPr>
              <a:t>แสดงปัจจัยเสี่ยงของผู้บาดเจ็บและเสียชีวิตจากอุบัติเหตุจราจร จังหวัดกำแพงเพชร </a:t>
            </a:r>
          </a:p>
          <a:p>
            <a:pPr algn="ctr"/>
            <a:r>
              <a:rPr lang="th-TH" sz="874" dirty="0">
                <a:latin typeface="Cloud Soft" panose="020B0604020202020204" charset="0"/>
                <a:cs typeface="Cloud Soft" panose="020B0604020202020204" charset="0"/>
              </a:rPr>
              <a:t>วันที่เกิดเหตุจาก วันที่ 13 เม.ย. - 19 เม.ย. 2568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87CCF65-583C-FB79-DA8D-6901DE03A526}"/>
              </a:ext>
            </a:extLst>
          </p:cNvPr>
          <p:cNvSpPr txBox="1"/>
          <p:nvPr/>
        </p:nvSpPr>
        <p:spPr>
          <a:xfrm>
            <a:off x="1384979" y="4619583"/>
            <a:ext cx="1456726" cy="178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>
              <a:lnSpc>
                <a:spcPct val="107000"/>
              </a:lnSpc>
              <a:spcAft>
                <a:spcPts val="699"/>
              </a:spcAft>
            </a:pPr>
            <a:r>
              <a:rPr lang="th-TH" sz="525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ที่มา</a:t>
            </a:r>
            <a:r>
              <a:rPr lang="en-US" sz="525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:</a:t>
            </a:r>
            <a:r>
              <a:rPr lang="th-TH" sz="525" b="1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 </a:t>
            </a:r>
            <a:r>
              <a:rPr lang="en-US" sz="525" u="sng" dirty="0">
                <a:solidFill>
                  <a:schemeClr val="accent1"/>
                </a:solidFill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https://connect.moph.go.th/pher-plus/</a:t>
            </a:r>
            <a:endParaRPr lang="en-US" sz="525" dirty="0">
              <a:solidFill>
                <a:schemeClr val="accent1"/>
              </a:solidFill>
              <a:latin typeface="Cloud Soft" panose="020B0604020202020204" charset="0"/>
              <a:ea typeface="Calibri" panose="020F0502020204030204" pitchFamily="34" charset="0"/>
              <a:cs typeface="Cloud Soft" panose="020B0604020202020204" charset="0"/>
            </a:endParaRPr>
          </a:p>
        </p:txBody>
      </p:sp>
      <p:sp>
        <p:nvSpPr>
          <p:cNvPr id="10" name="TextBox 88">
            <a:extLst>
              <a:ext uri="{FF2B5EF4-FFF2-40B4-BE49-F238E27FC236}">
                <a16:creationId xmlns:a16="http://schemas.microsoft.com/office/drawing/2014/main" id="{EB7312B3-DD6A-E389-E630-9C3621CC7E29}"/>
              </a:ext>
            </a:extLst>
          </p:cNvPr>
          <p:cNvSpPr txBox="1"/>
          <p:nvPr/>
        </p:nvSpPr>
        <p:spPr>
          <a:xfrm>
            <a:off x="6306310" y="723149"/>
            <a:ext cx="500239" cy="141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15"/>
              </a:lnSpc>
            </a:pPr>
            <a:r>
              <a:rPr lang="th-TH" sz="9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โดย</a:t>
            </a:r>
            <a:r>
              <a:rPr lang="en-US" sz="9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: SAT1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E2E00B5-F33B-42CA-FDDF-1999D0DE5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872647"/>
              </p:ext>
            </p:extLst>
          </p:nvPr>
        </p:nvGraphicFramePr>
        <p:xfrm>
          <a:off x="91627" y="1379406"/>
          <a:ext cx="4157694" cy="2826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40">
                  <a:extLst>
                    <a:ext uri="{9D8B030D-6E8A-4147-A177-3AD203B41FA5}">
                      <a16:colId xmlns:a16="http://schemas.microsoft.com/office/drawing/2014/main" val="1761043687"/>
                    </a:ext>
                  </a:extLst>
                </a:gridCol>
                <a:gridCol w="1982258">
                  <a:extLst>
                    <a:ext uri="{9D8B030D-6E8A-4147-A177-3AD203B41FA5}">
                      <a16:colId xmlns:a16="http://schemas.microsoft.com/office/drawing/2014/main" val="3189603593"/>
                    </a:ext>
                  </a:extLst>
                </a:gridCol>
                <a:gridCol w="1749496">
                  <a:extLst>
                    <a:ext uri="{9D8B030D-6E8A-4147-A177-3AD203B41FA5}">
                      <a16:colId xmlns:a16="http://schemas.microsoft.com/office/drawing/2014/main" val="1189042582"/>
                    </a:ext>
                  </a:extLst>
                </a:gridCol>
              </a:tblGrid>
              <a:tr h="1617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อันดับ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โรค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จังหวัด (จำนวนผู้ป่วย)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086921"/>
                  </a:ext>
                </a:extLst>
              </a:tr>
              <a:tr h="1485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อหิวาตกโรค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นครปฐม(1) กทม.(1)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689901"/>
                  </a:ext>
                </a:extLst>
              </a:tr>
              <a:tr h="1485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2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เหตุการณ์อุบัติภัยที่เกิดจากสารเคมี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เชียงใหม่(1)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36789"/>
                  </a:ext>
                </a:extLst>
              </a:tr>
              <a:tr h="1485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3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พบเชื้อพิษสุนัขบ้าจากหัวสุนัข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เลย(1)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460678"/>
                  </a:ext>
                </a:extLst>
              </a:tr>
              <a:tr h="1485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4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โรคอาหารเป็นพิษ</a:t>
                      </a: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นนทบุรี(21) สงขลา(364)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650010"/>
                  </a:ext>
                </a:extLst>
              </a:tr>
              <a:tr h="1485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5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โร</a:t>
                      </a: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คลีเจียน</a:t>
                      </a:r>
                      <a:r>
                        <a:rPr kumimoji="0" lang="th-TH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แนร์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ชลบุรี(1) พังงา(1) เชียงใหม่(1) ภูเก็ต(2)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450492"/>
                  </a:ext>
                </a:extLst>
              </a:tr>
              <a:tr h="1485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6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PUI </a:t>
                      </a: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ไข้ลาสซา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กทม.(1)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228993"/>
                  </a:ext>
                </a:extLst>
              </a:tr>
              <a:tr h="1485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7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ไข้หวัดใหญ่เสียชีวิต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ศรีสะเกษ(1) บุรีรัมย์(1)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368171"/>
                  </a:ext>
                </a:extLst>
              </a:tr>
              <a:tr h="1485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8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วัณโรคดื้อยาหลายขนานชนิดรุนแรง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กาญจนบุรี(1)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1199"/>
                  </a:ext>
                </a:extLst>
              </a:tr>
              <a:tr h="1485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9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สงสัยโรคคอตีบ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ร้อยเอ็ด(1)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642055"/>
                  </a:ext>
                </a:extLst>
              </a:tr>
              <a:tr h="1531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10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AEFI</a:t>
                      </a: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เชียงใหม่(1)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339106"/>
                  </a:ext>
                </a:extLst>
              </a:tr>
              <a:tr h="1485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11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โรคเมล</a:t>
                      </a:r>
                      <a:r>
                        <a:rPr kumimoji="0" lang="th-TH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ิออย</a:t>
                      </a: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โด</a:t>
                      </a:r>
                      <a:r>
                        <a:rPr kumimoji="0" lang="th-TH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สิส</a:t>
                      </a: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เสียชีวิต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นครราชสีมา(1)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12275"/>
                  </a:ext>
                </a:extLst>
              </a:tr>
              <a:tr h="1485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12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โรคพิษสุนัขบ้าเสียชีวิต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นครราชสีมา(2)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986615"/>
                  </a:ext>
                </a:extLst>
              </a:tr>
              <a:tr h="1485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13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โรคไข้หวัดใหญ่เป็นกลุ่มก้อนในเรือนจำ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ชัยภูมิ(86)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5989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BC50ED3-95DD-65AD-DCDF-193D54CE4295}"/>
              </a:ext>
            </a:extLst>
          </p:cNvPr>
          <p:cNvSpPr txBox="1"/>
          <p:nvPr/>
        </p:nvSpPr>
        <p:spPr>
          <a:xfrm>
            <a:off x="1313516" y="1140157"/>
            <a:ext cx="1555019" cy="191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99"/>
              </a:spcAft>
            </a:pPr>
            <a:r>
              <a:rPr lang="th-TH" sz="600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ที่มา</a:t>
            </a:r>
            <a:r>
              <a:rPr lang="en-US" sz="600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:</a:t>
            </a:r>
            <a:r>
              <a:rPr lang="th-TH" sz="600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 </a:t>
            </a:r>
            <a:r>
              <a:rPr lang="th-TH" sz="600" dirty="0">
                <a:solidFill>
                  <a:srgbClr val="002060"/>
                </a:solidFill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กองระบาดวิทยา </a:t>
            </a:r>
            <a:r>
              <a:rPr lang="th-TH" sz="600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ณ วันที่ 16/4/2568 </a:t>
            </a:r>
            <a:endParaRPr lang="en-US" sz="600" dirty="0">
              <a:latin typeface="Cloud Soft" panose="020B0604020202020204" charset="0"/>
              <a:ea typeface="Calibri" panose="020F0502020204030204" pitchFamily="34" charset="0"/>
              <a:cs typeface="Cloud Soft" panose="020B060402020202020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A93C74-9506-239E-BE7F-BCF10201A2C0}"/>
              </a:ext>
            </a:extLst>
          </p:cNvPr>
          <p:cNvSpPr txBox="1"/>
          <p:nvPr/>
        </p:nvSpPr>
        <p:spPr>
          <a:xfrm>
            <a:off x="5264925" y="1198713"/>
            <a:ext cx="1555019" cy="191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99"/>
              </a:spcAft>
            </a:pPr>
            <a:r>
              <a:rPr lang="th-TH" sz="600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ที่มา</a:t>
            </a:r>
            <a:r>
              <a:rPr lang="en-US" sz="600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:</a:t>
            </a:r>
            <a:r>
              <a:rPr lang="th-TH" sz="600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 </a:t>
            </a:r>
            <a:r>
              <a:rPr lang="en-US" sz="600" dirty="0">
                <a:solidFill>
                  <a:srgbClr val="002060"/>
                </a:solidFill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CDC-KPP</a:t>
            </a:r>
            <a:r>
              <a:rPr lang="th-TH" sz="600" dirty="0">
                <a:solidFill>
                  <a:srgbClr val="002060"/>
                </a:solidFill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 </a:t>
            </a:r>
            <a:r>
              <a:rPr lang="th-TH" sz="600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ณ วันที่ 16/4/2568 </a:t>
            </a:r>
            <a:endParaRPr lang="en-US" sz="600" dirty="0">
              <a:latin typeface="Cloud Soft" panose="020B0604020202020204" charset="0"/>
              <a:ea typeface="Calibri" panose="020F0502020204030204" pitchFamily="34" charset="0"/>
              <a:cs typeface="Cloud Soft" panose="020B060402020202020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296DEE-F1E6-1CA5-B574-B503DA47C47F}"/>
              </a:ext>
            </a:extLst>
          </p:cNvPr>
          <p:cNvSpPr txBox="1"/>
          <p:nvPr/>
        </p:nvSpPr>
        <p:spPr>
          <a:xfrm>
            <a:off x="5229016" y="4231536"/>
            <a:ext cx="1555019" cy="191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99"/>
              </a:spcAft>
            </a:pPr>
            <a:r>
              <a:rPr lang="th-TH" sz="600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ที่มา</a:t>
            </a:r>
            <a:r>
              <a:rPr lang="en-US" sz="600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:</a:t>
            </a:r>
            <a:r>
              <a:rPr lang="th-TH" sz="600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 </a:t>
            </a:r>
            <a:r>
              <a:rPr lang="en-US" sz="600" dirty="0">
                <a:solidFill>
                  <a:srgbClr val="002060"/>
                </a:solidFill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CDC-KPP</a:t>
            </a:r>
            <a:r>
              <a:rPr lang="th-TH" sz="600" dirty="0">
                <a:solidFill>
                  <a:srgbClr val="002060"/>
                </a:solidFill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 </a:t>
            </a:r>
            <a:r>
              <a:rPr lang="th-TH" sz="600" dirty="0">
                <a:latin typeface="Cloud Soft" panose="020B0604020202020204" charset="0"/>
                <a:ea typeface="Calibri" panose="020F0502020204030204" pitchFamily="34" charset="0"/>
                <a:cs typeface="Cloud Soft" panose="020B0604020202020204" charset="0"/>
              </a:rPr>
              <a:t>ณ วันที่ 20/4/2568 </a:t>
            </a:r>
            <a:endParaRPr lang="en-US" sz="600" dirty="0">
              <a:latin typeface="Cloud Soft" panose="020B0604020202020204" charset="0"/>
              <a:ea typeface="Calibri" panose="020F0502020204030204" pitchFamily="34" charset="0"/>
              <a:cs typeface="Cloud Soft" panose="020B0604020202020204" charset="0"/>
            </a:endParaRPr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9D54EB96-0DA2-03FB-7210-F9C062CBFA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8579" y="4382611"/>
            <a:ext cx="3353490" cy="165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254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Freeform 2">
            <a:extLst>
              <a:ext uri="{FF2B5EF4-FFF2-40B4-BE49-F238E27FC236}">
                <a16:creationId xmlns:a16="http://schemas.microsoft.com/office/drawing/2014/main" id="{422E6D13-B032-E30A-6A91-C33095FBFD42}"/>
              </a:ext>
            </a:extLst>
          </p:cNvPr>
          <p:cNvSpPr/>
          <p:nvPr/>
        </p:nvSpPr>
        <p:spPr>
          <a:xfrm rot="5400000" flipH="1">
            <a:off x="2998329" y="2469727"/>
            <a:ext cx="3720626" cy="5738546"/>
          </a:xfrm>
          <a:custGeom>
            <a:avLst/>
            <a:gdLst/>
            <a:ahLst/>
            <a:cxnLst/>
            <a:rect l="l" t="t" r="r" b="b"/>
            <a:pathLst>
              <a:path w="6689481" h="6809642">
                <a:moveTo>
                  <a:pt x="6689482" y="0"/>
                </a:moveTo>
                <a:lnTo>
                  <a:pt x="0" y="0"/>
                </a:lnTo>
                <a:lnTo>
                  <a:pt x="0" y="6809642"/>
                </a:lnTo>
                <a:lnTo>
                  <a:pt x="6689482" y="6809642"/>
                </a:lnTo>
                <a:lnTo>
                  <a:pt x="6689482" y="0"/>
                </a:lnTo>
                <a:close/>
              </a:path>
            </a:pathLst>
          </a:custGeom>
          <a:blipFill>
            <a:blip r:embed="rId2"/>
            <a:stretch>
              <a:fillRect l="-125268" t="-121220" r="-446" b="1"/>
            </a:stretch>
          </a:blipFill>
        </p:spPr>
        <p:txBody>
          <a:bodyPr/>
          <a:lstStyle/>
          <a:p>
            <a:endParaRPr lang="th-TH" sz="1574" dirty="0"/>
          </a:p>
        </p:txBody>
      </p:sp>
      <p:sp>
        <p:nvSpPr>
          <p:cNvPr id="116" name="Freeform 2">
            <a:extLst>
              <a:ext uri="{FF2B5EF4-FFF2-40B4-BE49-F238E27FC236}">
                <a16:creationId xmlns:a16="http://schemas.microsoft.com/office/drawing/2014/main" id="{BCA2CC1B-949E-2885-C875-B051C531A813}"/>
              </a:ext>
            </a:extLst>
          </p:cNvPr>
          <p:cNvSpPr/>
          <p:nvPr/>
        </p:nvSpPr>
        <p:spPr>
          <a:xfrm rot="-5400000" flipH="1">
            <a:off x="82219" y="-111087"/>
            <a:ext cx="5013554" cy="5213971"/>
          </a:xfrm>
          <a:custGeom>
            <a:avLst/>
            <a:gdLst/>
            <a:ahLst/>
            <a:cxnLst/>
            <a:rect l="l" t="t" r="r" b="b"/>
            <a:pathLst>
              <a:path w="6689481" h="6809642">
                <a:moveTo>
                  <a:pt x="6689482" y="0"/>
                </a:moveTo>
                <a:lnTo>
                  <a:pt x="0" y="0"/>
                </a:lnTo>
                <a:lnTo>
                  <a:pt x="0" y="6809642"/>
                </a:lnTo>
                <a:lnTo>
                  <a:pt x="6689482" y="6809642"/>
                </a:lnTo>
                <a:lnTo>
                  <a:pt x="6689482" y="0"/>
                </a:lnTo>
                <a:close/>
              </a:path>
            </a:pathLst>
          </a:custGeom>
          <a:blipFill>
            <a:blip r:embed="rId2"/>
            <a:stretch>
              <a:fillRect l="-74882" t="-69016" r="-346"/>
            </a:stretch>
          </a:blipFill>
        </p:spPr>
        <p:txBody>
          <a:bodyPr/>
          <a:lstStyle/>
          <a:p>
            <a:endParaRPr lang="th-TH" sz="1574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030056F-B2E4-386E-6282-4E5F8D3E7056}"/>
              </a:ext>
            </a:extLst>
          </p:cNvPr>
          <p:cNvGrpSpPr/>
          <p:nvPr/>
        </p:nvGrpSpPr>
        <p:grpSpPr>
          <a:xfrm>
            <a:off x="165236" y="1564447"/>
            <a:ext cx="2456599" cy="702127"/>
            <a:chOff x="0" y="0"/>
            <a:chExt cx="2557957" cy="366397"/>
          </a:xfrm>
        </p:grpSpPr>
        <p:sp>
          <p:nvSpPr>
            <p:cNvPr id="63" name="Freeform 17">
              <a:extLst>
                <a:ext uri="{FF2B5EF4-FFF2-40B4-BE49-F238E27FC236}">
                  <a16:creationId xmlns:a16="http://schemas.microsoft.com/office/drawing/2014/main" id="{D427229E-F269-B30D-DCC8-A01BDC361467}"/>
                </a:ext>
              </a:extLst>
            </p:cNvPr>
            <p:cNvSpPr/>
            <p:nvPr/>
          </p:nvSpPr>
          <p:spPr>
            <a:xfrm>
              <a:off x="0" y="0"/>
              <a:ext cx="2557957" cy="366397"/>
            </a:xfrm>
            <a:custGeom>
              <a:avLst/>
              <a:gdLst/>
              <a:ahLst/>
              <a:cxnLst/>
              <a:rect l="l" t="t" r="r" b="b"/>
              <a:pathLst>
                <a:path w="2557957" h="366397">
                  <a:moveTo>
                    <a:pt x="81187" y="0"/>
                  </a:moveTo>
                  <a:lnTo>
                    <a:pt x="2476770" y="0"/>
                  </a:lnTo>
                  <a:cubicBezTo>
                    <a:pt x="2521608" y="0"/>
                    <a:pt x="2557957" y="36349"/>
                    <a:pt x="2557957" y="81187"/>
                  </a:cubicBezTo>
                  <a:lnTo>
                    <a:pt x="2557957" y="285210"/>
                  </a:lnTo>
                  <a:cubicBezTo>
                    <a:pt x="2557957" y="330048"/>
                    <a:pt x="2521608" y="366397"/>
                    <a:pt x="2476770" y="366397"/>
                  </a:cubicBezTo>
                  <a:lnTo>
                    <a:pt x="81187" y="366397"/>
                  </a:lnTo>
                  <a:cubicBezTo>
                    <a:pt x="59655" y="366397"/>
                    <a:pt x="39005" y="357843"/>
                    <a:pt x="23779" y="342618"/>
                  </a:cubicBezTo>
                  <a:cubicBezTo>
                    <a:pt x="8554" y="327392"/>
                    <a:pt x="0" y="306742"/>
                    <a:pt x="0" y="285210"/>
                  </a:cubicBezTo>
                  <a:lnTo>
                    <a:pt x="0" y="81187"/>
                  </a:lnTo>
                  <a:cubicBezTo>
                    <a:pt x="0" y="59655"/>
                    <a:pt x="8554" y="39005"/>
                    <a:pt x="23779" y="23779"/>
                  </a:cubicBezTo>
                  <a:cubicBezTo>
                    <a:pt x="39005" y="8554"/>
                    <a:pt x="59655" y="0"/>
                    <a:pt x="81187" y="0"/>
                  </a:cubicBezTo>
                  <a:close/>
                </a:path>
              </a:pathLst>
            </a:custGeom>
            <a:solidFill>
              <a:srgbClr val="CDE4EA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64" name="TextBox 18">
              <a:extLst>
                <a:ext uri="{FF2B5EF4-FFF2-40B4-BE49-F238E27FC236}">
                  <a16:creationId xmlns:a16="http://schemas.microsoft.com/office/drawing/2014/main" id="{6CEF7AE1-591A-DD1B-2B87-E7A2EE1BA3E0}"/>
                </a:ext>
              </a:extLst>
            </p:cNvPr>
            <p:cNvSpPr txBox="1"/>
            <p:nvPr/>
          </p:nvSpPr>
          <p:spPr>
            <a:xfrm>
              <a:off x="0" y="-28575"/>
              <a:ext cx="2557957" cy="394972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713"/>
                </a:lnSpc>
                <a:spcBef>
                  <a:spcPct val="0"/>
                </a:spcBef>
              </a:pPr>
              <a:endParaRPr sz="2000"/>
            </a:p>
          </p:txBody>
        </p:sp>
      </p:grpSp>
      <p:grpSp>
        <p:nvGrpSpPr>
          <p:cNvPr id="65" name="Group 58">
            <a:extLst>
              <a:ext uri="{FF2B5EF4-FFF2-40B4-BE49-F238E27FC236}">
                <a16:creationId xmlns:a16="http://schemas.microsoft.com/office/drawing/2014/main" id="{9DB994FD-64C0-BD8A-D4C0-CC5A114D5949}"/>
              </a:ext>
            </a:extLst>
          </p:cNvPr>
          <p:cNvGrpSpPr/>
          <p:nvPr/>
        </p:nvGrpSpPr>
        <p:grpSpPr>
          <a:xfrm>
            <a:off x="568763" y="1627289"/>
            <a:ext cx="1952492" cy="234816"/>
            <a:chOff x="0" y="-28575"/>
            <a:chExt cx="1139792" cy="194713"/>
          </a:xfrm>
        </p:grpSpPr>
        <p:sp>
          <p:nvSpPr>
            <p:cNvPr id="71" name="Freeform 59">
              <a:extLst>
                <a:ext uri="{FF2B5EF4-FFF2-40B4-BE49-F238E27FC236}">
                  <a16:creationId xmlns:a16="http://schemas.microsoft.com/office/drawing/2014/main" id="{A3666410-292A-BAB7-D3CB-8D6EB6902844}"/>
                </a:ext>
              </a:extLst>
            </p:cNvPr>
            <p:cNvSpPr/>
            <p:nvPr/>
          </p:nvSpPr>
          <p:spPr>
            <a:xfrm>
              <a:off x="0" y="0"/>
              <a:ext cx="1139792" cy="166138"/>
            </a:xfrm>
            <a:custGeom>
              <a:avLst/>
              <a:gdLst/>
              <a:ahLst/>
              <a:cxnLst/>
              <a:rect l="l" t="t" r="r" b="b"/>
              <a:pathLst>
                <a:path w="1062462" h="166138">
                  <a:moveTo>
                    <a:pt x="83069" y="0"/>
                  </a:moveTo>
                  <a:lnTo>
                    <a:pt x="979393" y="0"/>
                  </a:lnTo>
                  <a:cubicBezTo>
                    <a:pt x="1001424" y="0"/>
                    <a:pt x="1022553" y="8752"/>
                    <a:pt x="1038132" y="24330"/>
                  </a:cubicBezTo>
                  <a:cubicBezTo>
                    <a:pt x="1053710" y="39909"/>
                    <a:pt x="1062462" y="61038"/>
                    <a:pt x="1062462" y="83069"/>
                  </a:cubicBezTo>
                  <a:lnTo>
                    <a:pt x="1062462" y="83069"/>
                  </a:lnTo>
                  <a:cubicBezTo>
                    <a:pt x="1062462" y="105100"/>
                    <a:pt x="1053710" y="126229"/>
                    <a:pt x="1038132" y="141807"/>
                  </a:cubicBezTo>
                  <a:cubicBezTo>
                    <a:pt x="1022553" y="157386"/>
                    <a:pt x="1001424" y="166138"/>
                    <a:pt x="979393" y="166138"/>
                  </a:cubicBezTo>
                  <a:lnTo>
                    <a:pt x="83069" y="166138"/>
                  </a:lnTo>
                  <a:cubicBezTo>
                    <a:pt x="61038" y="166138"/>
                    <a:pt x="39909" y="157386"/>
                    <a:pt x="24330" y="141807"/>
                  </a:cubicBezTo>
                  <a:cubicBezTo>
                    <a:pt x="8752" y="126229"/>
                    <a:pt x="0" y="105100"/>
                    <a:pt x="0" y="83069"/>
                  </a:cubicBezTo>
                  <a:lnTo>
                    <a:pt x="0" y="83069"/>
                  </a:lnTo>
                  <a:cubicBezTo>
                    <a:pt x="0" y="61038"/>
                    <a:pt x="8752" y="39909"/>
                    <a:pt x="24330" y="24330"/>
                  </a:cubicBezTo>
                  <a:cubicBezTo>
                    <a:pt x="39909" y="8752"/>
                    <a:pt x="61038" y="0"/>
                    <a:pt x="83069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72" name="TextBox 60">
              <a:extLst>
                <a:ext uri="{FF2B5EF4-FFF2-40B4-BE49-F238E27FC236}">
                  <a16:creationId xmlns:a16="http://schemas.microsoft.com/office/drawing/2014/main" id="{9C31199F-D056-A5E8-E888-9618E4A02868}"/>
                </a:ext>
              </a:extLst>
            </p:cNvPr>
            <p:cNvSpPr txBox="1"/>
            <p:nvPr/>
          </p:nvSpPr>
          <p:spPr>
            <a:xfrm>
              <a:off x="0" y="-28575"/>
              <a:ext cx="1062462" cy="194713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713"/>
                </a:lnSpc>
                <a:spcBef>
                  <a:spcPct val="0"/>
                </a:spcBef>
              </a:pPr>
              <a:endParaRPr sz="2000"/>
            </a:p>
          </p:txBody>
        </p:sp>
      </p:grpSp>
      <p:sp>
        <p:nvSpPr>
          <p:cNvPr id="73" name="TextBox 61">
            <a:extLst>
              <a:ext uri="{FF2B5EF4-FFF2-40B4-BE49-F238E27FC236}">
                <a16:creationId xmlns:a16="http://schemas.microsoft.com/office/drawing/2014/main" id="{DA8FE69E-F563-1A0D-7C08-4F214169A797}"/>
              </a:ext>
            </a:extLst>
          </p:cNvPr>
          <p:cNvSpPr txBox="1"/>
          <p:nvPr/>
        </p:nvSpPr>
        <p:spPr>
          <a:xfrm>
            <a:off x="597873" y="1703503"/>
            <a:ext cx="2187396" cy="17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5"/>
              </a:lnSpc>
            </a:pPr>
            <a:r>
              <a:rPr lang="en-US" sz="1200" b="1" dirty="0" err="1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เหตุการณ์ที่ได้รับแจ้ง</a:t>
            </a:r>
            <a:r>
              <a:rPr lang="en-US" sz="12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/</a:t>
            </a:r>
            <a:r>
              <a:rPr lang="th-TH" sz="12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ตรวจสอบข่าว</a:t>
            </a:r>
            <a:endParaRPr lang="en-US" sz="1200" b="1" dirty="0">
              <a:solidFill>
                <a:srgbClr val="00569E"/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sp>
        <p:nvSpPr>
          <p:cNvPr id="74" name="Freeform 62">
            <a:extLst>
              <a:ext uri="{FF2B5EF4-FFF2-40B4-BE49-F238E27FC236}">
                <a16:creationId xmlns:a16="http://schemas.microsoft.com/office/drawing/2014/main" id="{12CD697E-3C3B-B1BC-5B40-B8601C7734D5}"/>
              </a:ext>
            </a:extLst>
          </p:cNvPr>
          <p:cNvSpPr/>
          <p:nvPr/>
        </p:nvSpPr>
        <p:spPr>
          <a:xfrm>
            <a:off x="2362184" y="1621708"/>
            <a:ext cx="236654" cy="258781"/>
          </a:xfrm>
          <a:custGeom>
            <a:avLst/>
            <a:gdLst/>
            <a:ahLst/>
            <a:cxnLst/>
            <a:rect l="l" t="t" r="r" b="b"/>
            <a:pathLst>
              <a:path w="297794" h="323689">
                <a:moveTo>
                  <a:pt x="0" y="0"/>
                </a:moveTo>
                <a:lnTo>
                  <a:pt x="297794" y="0"/>
                </a:lnTo>
                <a:lnTo>
                  <a:pt x="297794" y="323689"/>
                </a:lnTo>
                <a:lnTo>
                  <a:pt x="0" y="3236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75" name="TextBox 80">
            <a:extLst>
              <a:ext uri="{FF2B5EF4-FFF2-40B4-BE49-F238E27FC236}">
                <a16:creationId xmlns:a16="http://schemas.microsoft.com/office/drawing/2014/main" id="{0FBACE0B-5563-F709-A5B6-C2E4EB339C86}"/>
              </a:ext>
            </a:extLst>
          </p:cNvPr>
          <p:cNvSpPr txBox="1"/>
          <p:nvPr/>
        </p:nvSpPr>
        <p:spPr>
          <a:xfrm>
            <a:off x="1420502" y="1880098"/>
            <a:ext cx="1178336" cy="17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65"/>
              </a:lnSpc>
            </a:pPr>
            <a:r>
              <a:rPr lang="en-US" sz="12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 1 </a:t>
            </a:r>
            <a:r>
              <a:rPr lang="en-US" sz="1200" b="1" dirty="0" err="1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เหตุการณ์</a:t>
            </a:r>
            <a:endParaRPr lang="en-US" sz="1200" b="1" dirty="0">
              <a:solidFill>
                <a:srgbClr val="00569E"/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grpSp>
        <p:nvGrpSpPr>
          <p:cNvPr id="77" name="Group 46">
            <a:extLst>
              <a:ext uri="{FF2B5EF4-FFF2-40B4-BE49-F238E27FC236}">
                <a16:creationId xmlns:a16="http://schemas.microsoft.com/office/drawing/2014/main" id="{1CFEEE34-0F69-91CA-6A5A-F07BA7B4BE92}"/>
              </a:ext>
            </a:extLst>
          </p:cNvPr>
          <p:cNvGrpSpPr/>
          <p:nvPr/>
        </p:nvGrpSpPr>
        <p:grpSpPr>
          <a:xfrm>
            <a:off x="2374399" y="1123162"/>
            <a:ext cx="3084792" cy="216653"/>
            <a:chOff x="0" y="0"/>
            <a:chExt cx="2557957" cy="200570"/>
          </a:xfrm>
        </p:grpSpPr>
        <p:sp>
          <p:nvSpPr>
            <p:cNvPr id="78" name="Freeform 47">
              <a:extLst>
                <a:ext uri="{FF2B5EF4-FFF2-40B4-BE49-F238E27FC236}">
                  <a16:creationId xmlns:a16="http://schemas.microsoft.com/office/drawing/2014/main" id="{E57B1D1A-BE3F-D0E6-DE63-E0B3C27F50BF}"/>
                </a:ext>
              </a:extLst>
            </p:cNvPr>
            <p:cNvSpPr/>
            <p:nvPr/>
          </p:nvSpPr>
          <p:spPr>
            <a:xfrm>
              <a:off x="0" y="0"/>
              <a:ext cx="2557957" cy="200570"/>
            </a:xfrm>
            <a:custGeom>
              <a:avLst/>
              <a:gdLst/>
              <a:ahLst/>
              <a:cxnLst/>
              <a:rect l="l" t="t" r="r" b="b"/>
              <a:pathLst>
                <a:path w="2557957" h="200570">
                  <a:moveTo>
                    <a:pt x="81187" y="0"/>
                  </a:moveTo>
                  <a:lnTo>
                    <a:pt x="2476770" y="0"/>
                  </a:lnTo>
                  <a:cubicBezTo>
                    <a:pt x="2521608" y="0"/>
                    <a:pt x="2557957" y="36349"/>
                    <a:pt x="2557957" y="81187"/>
                  </a:cubicBezTo>
                  <a:lnTo>
                    <a:pt x="2557957" y="119383"/>
                  </a:lnTo>
                  <a:cubicBezTo>
                    <a:pt x="2557957" y="164222"/>
                    <a:pt x="2521608" y="200570"/>
                    <a:pt x="2476770" y="200570"/>
                  </a:cubicBezTo>
                  <a:lnTo>
                    <a:pt x="81187" y="200570"/>
                  </a:lnTo>
                  <a:cubicBezTo>
                    <a:pt x="59655" y="200570"/>
                    <a:pt x="39005" y="192017"/>
                    <a:pt x="23779" y="176791"/>
                  </a:cubicBezTo>
                  <a:cubicBezTo>
                    <a:pt x="8554" y="161566"/>
                    <a:pt x="0" y="140916"/>
                    <a:pt x="0" y="119383"/>
                  </a:cubicBezTo>
                  <a:lnTo>
                    <a:pt x="0" y="81187"/>
                  </a:lnTo>
                  <a:cubicBezTo>
                    <a:pt x="0" y="59655"/>
                    <a:pt x="8554" y="39005"/>
                    <a:pt x="23779" y="23779"/>
                  </a:cubicBezTo>
                  <a:cubicBezTo>
                    <a:pt x="39005" y="8554"/>
                    <a:pt x="59655" y="0"/>
                    <a:pt x="81187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79" name="TextBox 48">
              <a:extLst>
                <a:ext uri="{FF2B5EF4-FFF2-40B4-BE49-F238E27FC236}">
                  <a16:creationId xmlns:a16="http://schemas.microsoft.com/office/drawing/2014/main" id="{AE0ED96F-9376-429E-A0A9-52F3EE619C05}"/>
                </a:ext>
              </a:extLst>
            </p:cNvPr>
            <p:cNvSpPr txBox="1"/>
            <p:nvPr/>
          </p:nvSpPr>
          <p:spPr>
            <a:xfrm>
              <a:off x="0" y="-28575"/>
              <a:ext cx="2557957" cy="229145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713"/>
                </a:lnSpc>
                <a:spcBef>
                  <a:spcPct val="0"/>
                </a:spcBef>
              </a:pPr>
              <a:endParaRPr sz="1574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A57FAD77-320A-E54D-532C-8CB4F5C80808}"/>
              </a:ext>
            </a:extLst>
          </p:cNvPr>
          <p:cNvSpPr txBox="1"/>
          <p:nvPr/>
        </p:nvSpPr>
        <p:spPr>
          <a:xfrm>
            <a:off x="2383270" y="1164910"/>
            <a:ext cx="3058182" cy="1691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5"/>
              </a:lnSpc>
            </a:pPr>
            <a:r>
              <a:rPr lang="en-US" sz="1148" b="1" dirty="0" err="1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สรุปเหตุการณ์สำคัญจากการเฝ้าระวัง</a:t>
            </a:r>
            <a:r>
              <a:rPr lang="en-US" sz="1148" b="1" dirty="0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</a:t>
            </a:r>
            <a:r>
              <a:rPr lang="en-US" sz="1148" b="1" dirty="0" err="1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ทีม</a:t>
            </a:r>
            <a:r>
              <a:rPr lang="en-US" sz="1148" b="1" dirty="0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SAT 1</a:t>
            </a:r>
          </a:p>
        </p:txBody>
      </p:sp>
      <p:sp>
        <p:nvSpPr>
          <p:cNvPr id="81" name="TextBox 103">
            <a:extLst>
              <a:ext uri="{FF2B5EF4-FFF2-40B4-BE49-F238E27FC236}">
                <a16:creationId xmlns:a16="http://schemas.microsoft.com/office/drawing/2014/main" id="{85FDB5BE-2C36-7F33-36C9-AB2D62CC9718}"/>
              </a:ext>
            </a:extLst>
          </p:cNvPr>
          <p:cNvSpPr txBox="1"/>
          <p:nvPr/>
        </p:nvSpPr>
        <p:spPr>
          <a:xfrm>
            <a:off x="2556669" y="1381214"/>
            <a:ext cx="2579685" cy="80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8"/>
              </a:lnSpc>
            </a:pPr>
            <a:r>
              <a:rPr lang="en-US" sz="600" dirty="0" err="1">
                <a:latin typeface="Cloud Soft" panose="020B0604020202020204" charset="0"/>
                <a:ea typeface="Cloud Soft Bold"/>
                <a:cs typeface="Cloud Soft" panose="020B0604020202020204" charset="0"/>
                <a:sym typeface="Cloud Soft Bold"/>
              </a:rPr>
              <a:t>ที่มา</a:t>
            </a:r>
            <a:r>
              <a:rPr lang="en-US" sz="600" dirty="0">
                <a:latin typeface="Cloud Soft" panose="020B0604020202020204" charset="0"/>
                <a:ea typeface="Cloud Soft Bold"/>
                <a:cs typeface="Cloud Soft" panose="020B0604020202020204" charset="0"/>
                <a:sym typeface="Cloud Soft Bold"/>
              </a:rPr>
              <a:t>: DDS </a:t>
            </a:r>
            <a:r>
              <a:rPr lang="en-US" sz="600" dirty="0" err="1">
                <a:latin typeface="Cloud Soft" panose="020B0604020202020204" charset="0"/>
                <a:ea typeface="Cloud Soft Bold"/>
                <a:cs typeface="Cloud Soft" panose="020B0604020202020204" charset="0"/>
                <a:sym typeface="Cloud Soft Bold"/>
              </a:rPr>
              <a:t>กองระบาดวิทยา</a:t>
            </a:r>
            <a:r>
              <a:rPr lang="en-US" sz="600" dirty="0">
                <a:latin typeface="Cloud Soft" panose="020B0604020202020204" charset="0"/>
                <a:ea typeface="Cloud Soft Bold"/>
                <a:cs typeface="Cloud Soft" panose="020B0604020202020204" charset="0"/>
                <a:sym typeface="Cloud Soft Bold"/>
              </a:rPr>
              <a:t> </a:t>
            </a:r>
            <a:r>
              <a:rPr lang="en-US" sz="600" dirty="0" err="1">
                <a:latin typeface="Cloud Soft" panose="020B0604020202020204" charset="0"/>
                <a:ea typeface="Cloud Soft Bold"/>
                <a:cs typeface="Cloud Soft" panose="020B0604020202020204" charset="0"/>
                <a:sym typeface="Cloud Soft Bold"/>
              </a:rPr>
              <a:t>และ</a:t>
            </a:r>
            <a:r>
              <a:rPr lang="en-US" sz="600" dirty="0">
                <a:latin typeface="Cloud Soft" panose="020B0604020202020204" charset="0"/>
                <a:ea typeface="Cloud Soft Bold"/>
                <a:cs typeface="Cloud Soft" panose="020B0604020202020204" charset="0"/>
                <a:sym typeface="Cloud Soft Bold"/>
              </a:rPr>
              <a:t> CDC-KKP (SAT online) </a:t>
            </a:r>
            <a:r>
              <a:rPr lang="th-TH" sz="600" dirty="0">
                <a:latin typeface="Cloud Soft" panose="020B0604020202020204" charset="0"/>
                <a:ea typeface="Cloud Soft Bold"/>
                <a:cs typeface="Cloud Soft" panose="020B0604020202020204" charset="0"/>
                <a:sym typeface="Cloud Soft Bold"/>
              </a:rPr>
              <a:t>ระหว่าง 13 เม.ย. - 19 เม.ย. 68</a:t>
            </a:r>
            <a:r>
              <a:rPr lang="en-US" sz="600" dirty="0">
                <a:latin typeface="Cloud Soft" panose="020B0604020202020204" charset="0"/>
                <a:ea typeface="Cloud Soft Bold"/>
                <a:cs typeface="Cloud Soft" panose="020B0604020202020204" charset="0"/>
                <a:sym typeface="Cloud Soft Bold"/>
              </a:rPr>
              <a:t>  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BEF5510-F25F-D069-FD95-30F0CC9E667C}"/>
              </a:ext>
            </a:extLst>
          </p:cNvPr>
          <p:cNvGrpSpPr/>
          <p:nvPr/>
        </p:nvGrpSpPr>
        <p:grpSpPr>
          <a:xfrm>
            <a:off x="2812730" y="1557463"/>
            <a:ext cx="2066416" cy="709111"/>
            <a:chOff x="0" y="0"/>
            <a:chExt cx="2557957" cy="394019"/>
          </a:xfrm>
        </p:grpSpPr>
        <p:sp>
          <p:nvSpPr>
            <p:cNvPr id="83" name="Freeform 14">
              <a:extLst>
                <a:ext uri="{FF2B5EF4-FFF2-40B4-BE49-F238E27FC236}">
                  <a16:creationId xmlns:a16="http://schemas.microsoft.com/office/drawing/2014/main" id="{6CB3A789-633B-0D49-BF8F-941976F1420C}"/>
                </a:ext>
              </a:extLst>
            </p:cNvPr>
            <p:cNvSpPr/>
            <p:nvPr/>
          </p:nvSpPr>
          <p:spPr>
            <a:xfrm>
              <a:off x="0" y="0"/>
              <a:ext cx="2557957" cy="394019"/>
            </a:xfrm>
            <a:custGeom>
              <a:avLst/>
              <a:gdLst/>
              <a:ahLst/>
              <a:cxnLst/>
              <a:rect l="l" t="t" r="r" b="b"/>
              <a:pathLst>
                <a:path w="2557957" h="394019">
                  <a:moveTo>
                    <a:pt x="81187" y="0"/>
                  </a:moveTo>
                  <a:lnTo>
                    <a:pt x="2476770" y="0"/>
                  </a:lnTo>
                  <a:cubicBezTo>
                    <a:pt x="2521608" y="0"/>
                    <a:pt x="2557957" y="36349"/>
                    <a:pt x="2557957" y="81187"/>
                  </a:cubicBezTo>
                  <a:lnTo>
                    <a:pt x="2557957" y="312832"/>
                  </a:lnTo>
                  <a:cubicBezTo>
                    <a:pt x="2557957" y="357670"/>
                    <a:pt x="2521608" y="394019"/>
                    <a:pt x="2476770" y="394019"/>
                  </a:cubicBezTo>
                  <a:lnTo>
                    <a:pt x="81187" y="394019"/>
                  </a:lnTo>
                  <a:cubicBezTo>
                    <a:pt x="59655" y="394019"/>
                    <a:pt x="39005" y="385465"/>
                    <a:pt x="23779" y="370239"/>
                  </a:cubicBezTo>
                  <a:cubicBezTo>
                    <a:pt x="8554" y="355014"/>
                    <a:pt x="0" y="334364"/>
                    <a:pt x="0" y="312832"/>
                  </a:cubicBezTo>
                  <a:lnTo>
                    <a:pt x="0" y="81187"/>
                  </a:lnTo>
                  <a:cubicBezTo>
                    <a:pt x="0" y="59655"/>
                    <a:pt x="8554" y="39005"/>
                    <a:pt x="23779" y="23779"/>
                  </a:cubicBezTo>
                  <a:cubicBezTo>
                    <a:pt x="39005" y="8554"/>
                    <a:pt x="59655" y="0"/>
                    <a:pt x="81187" y="0"/>
                  </a:cubicBezTo>
                  <a:close/>
                </a:path>
              </a:pathLst>
            </a:custGeom>
            <a:solidFill>
              <a:srgbClr val="CDE4EA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D3F7281-EEB0-C7B0-E910-4A7690E3C6AD}"/>
                </a:ext>
              </a:extLst>
            </p:cNvPr>
            <p:cNvSpPr txBox="1"/>
            <p:nvPr/>
          </p:nvSpPr>
          <p:spPr>
            <a:xfrm>
              <a:off x="0" y="-28575"/>
              <a:ext cx="2557957" cy="422594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713"/>
                </a:lnSpc>
                <a:spcBef>
                  <a:spcPct val="0"/>
                </a:spcBef>
              </a:pPr>
              <a:endParaRPr sz="2000"/>
            </a:p>
          </p:txBody>
        </p:sp>
      </p:grpSp>
      <p:grpSp>
        <p:nvGrpSpPr>
          <p:cNvPr id="85" name="Group 49">
            <a:extLst>
              <a:ext uri="{FF2B5EF4-FFF2-40B4-BE49-F238E27FC236}">
                <a16:creationId xmlns:a16="http://schemas.microsoft.com/office/drawing/2014/main" id="{C77C875D-4282-A60A-C632-6A4D76AFA4AF}"/>
              </a:ext>
            </a:extLst>
          </p:cNvPr>
          <p:cNvGrpSpPr/>
          <p:nvPr/>
        </p:nvGrpSpPr>
        <p:grpSpPr>
          <a:xfrm>
            <a:off x="2937669" y="1606379"/>
            <a:ext cx="1787565" cy="172836"/>
            <a:chOff x="0" y="0"/>
            <a:chExt cx="1631072" cy="143317"/>
          </a:xfrm>
        </p:grpSpPr>
        <p:sp>
          <p:nvSpPr>
            <p:cNvPr id="86" name="Freeform 50">
              <a:extLst>
                <a:ext uri="{FF2B5EF4-FFF2-40B4-BE49-F238E27FC236}">
                  <a16:creationId xmlns:a16="http://schemas.microsoft.com/office/drawing/2014/main" id="{003E2A0D-8F3B-E49C-12AF-EE0C7986B1C3}"/>
                </a:ext>
              </a:extLst>
            </p:cNvPr>
            <p:cNvSpPr/>
            <p:nvPr/>
          </p:nvSpPr>
          <p:spPr>
            <a:xfrm>
              <a:off x="0" y="0"/>
              <a:ext cx="1631072" cy="143317"/>
            </a:xfrm>
            <a:custGeom>
              <a:avLst/>
              <a:gdLst/>
              <a:ahLst/>
              <a:cxnLst/>
              <a:rect l="l" t="t" r="r" b="b"/>
              <a:pathLst>
                <a:path w="1631072" h="143317">
                  <a:moveTo>
                    <a:pt x="71658" y="0"/>
                  </a:moveTo>
                  <a:lnTo>
                    <a:pt x="1559413" y="0"/>
                  </a:lnTo>
                  <a:cubicBezTo>
                    <a:pt x="1578418" y="0"/>
                    <a:pt x="1596645" y="7550"/>
                    <a:pt x="1610083" y="20988"/>
                  </a:cubicBezTo>
                  <a:cubicBezTo>
                    <a:pt x="1623522" y="34427"/>
                    <a:pt x="1631072" y="52653"/>
                    <a:pt x="1631072" y="71658"/>
                  </a:cubicBezTo>
                  <a:lnTo>
                    <a:pt x="1631072" y="71658"/>
                  </a:lnTo>
                  <a:cubicBezTo>
                    <a:pt x="1631072" y="111234"/>
                    <a:pt x="1598989" y="143317"/>
                    <a:pt x="1559413" y="143317"/>
                  </a:cubicBezTo>
                  <a:lnTo>
                    <a:pt x="71658" y="143317"/>
                  </a:lnTo>
                  <a:cubicBezTo>
                    <a:pt x="52653" y="143317"/>
                    <a:pt x="34427" y="135767"/>
                    <a:pt x="20988" y="122329"/>
                  </a:cubicBezTo>
                  <a:cubicBezTo>
                    <a:pt x="7550" y="108890"/>
                    <a:pt x="0" y="90663"/>
                    <a:pt x="0" y="71658"/>
                  </a:cubicBezTo>
                  <a:lnTo>
                    <a:pt x="0" y="71658"/>
                  </a:lnTo>
                  <a:cubicBezTo>
                    <a:pt x="0" y="52653"/>
                    <a:pt x="7550" y="34427"/>
                    <a:pt x="20988" y="20988"/>
                  </a:cubicBezTo>
                  <a:cubicBezTo>
                    <a:pt x="34427" y="7550"/>
                    <a:pt x="52653" y="0"/>
                    <a:pt x="71658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87" name="TextBox 51">
              <a:extLst>
                <a:ext uri="{FF2B5EF4-FFF2-40B4-BE49-F238E27FC236}">
                  <a16:creationId xmlns:a16="http://schemas.microsoft.com/office/drawing/2014/main" id="{B27A490D-B707-7B99-234E-6CD00E6C8CA9}"/>
                </a:ext>
              </a:extLst>
            </p:cNvPr>
            <p:cNvSpPr txBox="1"/>
            <p:nvPr/>
          </p:nvSpPr>
          <p:spPr>
            <a:xfrm>
              <a:off x="0" y="-28575"/>
              <a:ext cx="1631072" cy="171892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713"/>
                </a:lnSpc>
                <a:spcBef>
                  <a:spcPct val="0"/>
                </a:spcBef>
              </a:pPr>
              <a:endParaRPr sz="2000"/>
            </a:p>
          </p:txBody>
        </p:sp>
      </p:grpSp>
      <p:sp>
        <p:nvSpPr>
          <p:cNvPr id="89" name="TextBox 82">
            <a:extLst>
              <a:ext uri="{FF2B5EF4-FFF2-40B4-BE49-F238E27FC236}">
                <a16:creationId xmlns:a16="http://schemas.microsoft.com/office/drawing/2014/main" id="{E184F389-4A0A-168B-23C1-EBD046FFF9B3}"/>
              </a:ext>
            </a:extLst>
          </p:cNvPr>
          <p:cNvSpPr txBox="1"/>
          <p:nvPr/>
        </p:nvSpPr>
        <p:spPr>
          <a:xfrm>
            <a:off x="2960510" y="1630731"/>
            <a:ext cx="1779467" cy="17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5"/>
              </a:lnSpc>
            </a:pPr>
            <a:r>
              <a:rPr lang="en-US" sz="1200" b="1" dirty="0" err="1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เหตุการณ์เข้าเกณฑ</a:t>
            </a:r>
            <a:r>
              <a:rPr lang="th-TH" sz="12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์สอบสวนโรค</a:t>
            </a:r>
            <a:endParaRPr lang="en-US" sz="1200" b="1" dirty="0">
              <a:solidFill>
                <a:srgbClr val="00569E"/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sp>
        <p:nvSpPr>
          <p:cNvPr id="90" name="Freeform 64">
            <a:extLst>
              <a:ext uri="{FF2B5EF4-FFF2-40B4-BE49-F238E27FC236}">
                <a16:creationId xmlns:a16="http://schemas.microsoft.com/office/drawing/2014/main" id="{4CDEFA3D-4EC4-6A2A-F4D6-B72A7A04BB71}"/>
              </a:ext>
            </a:extLst>
          </p:cNvPr>
          <p:cNvSpPr/>
          <p:nvPr/>
        </p:nvSpPr>
        <p:spPr>
          <a:xfrm>
            <a:off x="4664685" y="1499457"/>
            <a:ext cx="254184" cy="271399"/>
          </a:xfrm>
          <a:custGeom>
            <a:avLst/>
            <a:gdLst/>
            <a:ahLst/>
            <a:cxnLst/>
            <a:rect l="l" t="t" r="r" b="b"/>
            <a:pathLst>
              <a:path w="290728" h="310418">
                <a:moveTo>
                  <a:pt x="0" y="0"/>
                </a:moveTo>
                <a:lnTo>
                  <a:pt x="290728" y="0"/>
                </a:lnTo>
                <a:lnTo>
                  <a:pt x="290728" y="310418"/>
                </a:lnTo>
                <a:lnTo>
                  <a:pt x="0" y="310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graphicFrame>
        <p:nvGraphicFramePr>
          <p:cNvPr id="91" name="Table 90">
            <a:extLst>
              <a:ext uri="{FF2B5EF4-FFF2-40B4-BE49-F238E27FC236}">
                <a16:creationId xmlns:a16="http://schemas.microsoft.com/office/drawing/2014/main" id="{01DFB34D-F19F-98A7-5C95-266C8F0354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152983"/>
              </p:ext>
            </p:extLst>
          </p:nvPr>
        </p:nvGraphicFramePr>
        <p:xfrm>
          <a:off x="2907819" y="1840894"/>
          <a:ext cx="1876238" cy="373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306">
                  <a:extLst>
                    <a:ext uri="{9D8B030D-6E8A-4147-A177-3AD203B41FA5}">
                      <a16:colId xmlns:a16="http://schemas.microsoft.com/office/drawing/2014/main" val="1761043687"/>
                    </a:ext>
                  </a:extLst>
                </a:gridCol>
                <a:gridCol w="440882">
                  <a:extLst>
                    <a:ext uri="{9D8B030D-6E8A-4147-A177-3AD203B41FA5}">
                      <a16:colId xmlns:a16="http://schemas.microsoft.com/office/drawing/2014/main" val="1078056378"/>
                    </a:ext>
                  </a:extLst>
                </a:gridCol>
                <a:gridCol w="648844">
                  <a:extLst>
                    <a:ext uri="{9D8B030D-6E8A-4147-A177-3AD203B41FA5}">
                      <a16:colId xmlns:a16="http://schemas.microsoft.com/office/drawing/2014/main" val="1896943282"/>
                    </a:ext>
                  </a:extLst>
                </a:gridCol>
                <a:gridCol w="374206">
                  <a:extLst>
                    <a:ext uri="{9D8B030D-6E8A-4147-A177-3AD203B41FA5}">
                      <a16:colId xmlns:a16="http://schemas.microsoft.com/office/drawing/2014/main" val="2233519282"/>
                    </a:ext>
                  </a:extLst>
                </a:gridCol>
              </a:tblGrid>
              <a:tr h="1433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อำเภอ</a:t>
                      </a: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จังหวัด</a:t>
                      </a: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Spot report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DCIR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086921"/>
                  </a:ext>
                </a:extLst>
              </a:tr>
              <a:tr h="1433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</a:t>
                      </a: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-</a:t>
                      </a: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-</a:t>
                      </a: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-</a:t>
                      </a:r>
                      <a:endParaRPr kumimoji="0" 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480794"/>
                  </a:ext>
                </a:extLst>
              </a:tr>
            </a:tbl>
          </a:graphicData>
        </a:graphic>
      </p:graphicFrame>
      <p:grpSp>
        <p:nvGrpSpPr>
          <p:cNvPr id="92" name="Group 91">
            <a:extLst>
              <a:ext uri="{FF2B5EF4-FFF2-40B4-BE49-F238E27FC236}">
                <a16:creationId xmlns:a16="http://schemas.microsoft.com/office/drawing/2014/main" id="{F33DF7CD-6D38-0209-2606-2A946F63F275}"/>
              </a:ext>
            </a:extLst>
          </p:cNvPr>
          <p:cNvGrpSpPr/>
          <p:nvPr/>
        </p:nvGrpSpPr>
        <p:grpSpPr>
          <a:xfrm>
            <a:off x="5075393" y="1563683"/>
            <a:ext cx="2434276" cy="273630"/>
            <a:chOff x="0" y="0"/>
            <a:chExt cx="2557957" cy="414779"/>
          </a:xfrm>
        </p:grpSpPr>
        <p:sp>
          <p:nvSpPr>
            <p:cNvPr id="93" name="Freeform 11">
              <a:extLst>
                <a:ext uri="{FF2B5EF4-FFF2-40B4-BE49-F238E27FC236}">
                  <a16:creationId xmlns:a16="http://schemas.microsoft.com/office/drawing/2014/main" id="{9776F4BF-DF1D-14FD-85C0-8916252B5753}"/>
                </a:ext>
              </a:extLst>
            </p:cNvPr>
            <p:cNvSpPr/>
            <p:nvPr/>
          </p:nvSpPr>
          <p:spPr>
            <a:xfrm>
              <a:off x="0" y="0"/>
              <a:ext cx="2557957" cy="414779"/>
            </a:xfrm>
            <a:custGeom>
              <a:avLst/>
              <a:gdLst/>
              <a:ahLst/>
              <a:cxnLst/>
              <a:rect l="l" t="t" r="r" b="b"/>
              <a:pathLst>
                <a:path w="2557957" h="414779">
                  <a:moveTo>
                    <a:pt x="81187" y="0"/>
                  </a:moveTo>
                  <a:lnTo>
                    <a:pt x="2476770" y="0"/>
                  </a:lnTo>
                  <a:cubicBezTo>
                    <a:pt x="2521608" y="0"/>
                    <a:pt x="2557957" y="36349"/>
                    <a:pt x="2557957" y="81187"/>
                  </a:cubicBezTo>
                  <a:lnTo>
                    <a:pt x="2557957" y="333593"/>
                  </a:lnTo>
                  <a:cubicBezTo>
                    <a:pt x="2557957" y="378431"/>
                    <a:pt x="2521608" y="414779"/>
                    <a:pt x="2476770" y="414779"/>
                  </a:cubicBezTo>
                  <a:lnTo>
                    <a:pt x="81187" y="414779"/>
                  </a:lnTo>
                  <a:cubicBezTo>
                    <a:pt x="59655" y="414779"/>
                    <a:pt x="39005" y="406226"/>
                    <a:pt x="23779" y="391000"/>
                  </a:cubicBezTo>
                  <a:cubicBezTo>
                    <a:pt x="8554" y="375775"/>
                    <a:pt x="0" y="355125"/>
                    <a:pt x="0" y="333593"/>
                  </a:cubicBezTo>
                  <a:lnTo>
                    <a:pt x="0" y="81187"/>
                  </a:lnTo>
                  <a:cubicBezTo>
                    <a:pt x="0" y="59655"/>
                    <a:pt x="8554" y="39005"/>
                    <a:pt x="23779" y="23779"/>
                  </a:cubicBezTo>
                  <a:cubicBezTo>
                    <a:pt x="39005" y="8554"/>
                    <a:pt x="59655" y="0"/>
                    <a:pt x="81187" y="0"/>
                  </a:cubicBezTo>
                  <a:close/>
                </a:path>
              </a:pathLst>
            </a:custGeom>
            <a:solidFill>
              <a:srgbClr val="CDE4EA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0375667-A0D4-A000-E51E-66F57DC4F5CF}"/>
                </a:ext>
              </a:extLst>
            </p:cNvPr>
            <p:cNvSpPr txBox="1"/>
            <p:nvPr/>
          </p:nvSpPr>
          <p:spPr>
            <a:xfrm>
              <a:off x="0" y="-28575"/>
              <a:ext cx="2557957" cy="443354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713"/>
                </a:lnSpc>
                <a:spcBef>
                  <a:spcPct val="0"/>
                </a:spcBef>
              </a:pPr>
              <a:endParaRPr sz="2000"/>
            </a:p>
          </p:txBody>
        </p:sp>
      </p:grpSp>
      <p:grpSp>
        <p:nvGrpSpPr>
          <p:cNvPr id="95" name="Group 52">
            <a:extLst>
              <a:ext uri="{FF2B5EF4-FFF2-40B4-BE49-F238E27FC236}">
                <a16:creationId xmlns:a16="http://schemas.microsoft.com/office/drawing/2014/main" id="{B0B0243F-58D7-B8C9-8570-F5F7F77F6C84}"/>
              </a:ext>
            </a:extLst>
          </p:cNvPr>
          <p:cNvGrpSpPr/>
          <p:nvPr/>
        </p:nvGrpSpPr>
        <p:grpSpPr>
          <a:xfrm>
            <a:off x="5120279" y="1608990"/>
            <a:ext cx="1230785" cy="172836"/>
            <a:chOff x="0" y="0"/>
            <a:chExt cx="951429" cy="143317"/>
          </a:xfrm>
        </p:grpSpPr>
        <p:sp>
          <p:nvSpPr>
            <p:cNvPr id="96" name="Freeform 53">
              <a:extLst>
                <a:ext uri="{FF2B5EF4-FFF2-40B4-BE49-F238E27FC236}">
                  <a16:creationId xmlns:a16="http://schemas.microsoft.com/office/drawing/2014/main" id="{55A4F7D3-E339-28F7-D59B-1A0F3869CF65}"/>
                </a:ext>
              </a:extLst>
            </p:cNvPr>
            <p:cNvSpPr/>
            <p:nvPr/>
          </p:nvSpPr>
          <p:spPr>
            <a:xfrm>
              <a:off x="0" y="0"/>
              <a:ext cx="951429" cy="143317"/>
            </a:xfrm>
            <a:custGeom>
              <a:avLst/>
              <a:gdLst/>
              <a:ahLst/>
              <a:cxnLst/>
              <a:rect l="l" t="t" r="r" b="b"/>
              <a:pathLst>
                <a:path w="951429" h="143317">
                  <a:moveTo>
                    <a:pt x="71658" y="0"/>
                  </a:moveTo>
                  <a:lnTo>
                    <a:pt x="879770" y="0"/>
                  </a:lnTo>
                  <a:cubicBezTo>
                    <a:pt x="919346" y="0"/>
                    <a:pt x="951429" y="32083"/>
                    <a:pt x="951429" y="71658"/>
                  </a:cubicBezTo>
                  <a:lnTo>
                    <a:pt x="951429" y="71658"/>
                  </a:lnTo>
                  <a:cubicBezTo>
                    <a:pt x="951429" y="90663"/>
                    <a:pt x="943879" y="108890"/>
                    <a:pt x="930441" y="122329"/>
                  </a:cubicBezTo>
                  <a:cubicBezTo>
                    <a:pt x="917002" y="135767"/>
                    <a:pt x="898775" y="143317"/>
                    <a:pt x="879770" y="143317"/>
                  </a:cubicBezTo>
                  <a:lnTo>
                    <a:pt x="71658" y="143317"/>
                  </a:lnTo>
                  <a:cubicBezTo>
                    <a:pt x="52653" y="143317"/>
                    <a:pt x="34427" y="135767"/>
                    <a:pt x="20988" y="122329"/>
                  </a:cubicBezTo>
                  <a:cubicBezTo>
                    <a:pt x="7550" y="108890"/>
                    <a:pt x="0" y="90663"/>
                    <a:pt x="0" y="71658"/>
                  </a:cubicBezTo>
                  <a:lnTo>
                    <a:pt x="0" y="71658"/>
                  </a:lnTo>
                  <a:cubicBezTo>
                    <a:pt x="0" y="52653"/>
                    <a:pt x="7550" y="34427"/>
                    <a:pt x="20988" y="20988"/>
                  </a:cubicBezTo>
                  <a:cubicBezTo>
                    <a:pt x="34427" y="7550"/>
                    <a:pt x="52653" y="0"/>
                    <a:pt x="71658" y="0"/>
                  </a:cubicBezTo>
                  <a:close/>
                </a:path>
              </a:pathLst>
            </a:custGeom>
            <a:solidFill>
              <a:srgbClr val="FF914D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97" name="TextBox 54">
              <a:extLst>
                <a:ext uri="{FF2B5EF4-FFF2-40B4-BE49-F238E27FC236}">
                  <a16:creationId xmlns:a16="http://schemas.microsoft.com/office/drawing/2014/main" id="{EB7E7092-8374-7025-4E94-8A8658350F38}"/>
                </a:ext>
              </a:extLst>
            </p:cNvPr>
            <p:cNvSpPr txBox="1"/>
            <p:nvPr/>
          </p:nvSpPr>
          <p:spPr>
            <a:xfrm>
              <a:off x="0" y="-28575"/>
              <a:ext cx="951429" cy="171892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713"/>
                </a:lnSpc>
                <a:spcBef>
                  <a:spcPct val="0"/>
                </a:spcBef>
              </a:pPr>
              <a:endParaRPr sz="2000"/>
            </a:p>
          </p:txBody>
        </p:sp>
      </p:grpSp>
      <p:sp>
        <p:nvSpPr>
          <p:cNvPr id="98" name="Freeform 63">
            <a:extLst>
              <a:ext uri="{FF2B5EF4-FFF2-40B4-BE49-F238E27FC236}">
                <a16:creationId xmlns:a16="http://schemas.microsoft.com/office/drawing/2014/main" id="{BA750FA0-7F46-F186-EA46-E4CDCD9C1B83}"/>
              </a:ext>
            </a:extLst>
          </p:cNvPr>
          <p:cNvSpPr/>
          <p:nvPr/>
        </p:nvSpPr>
        <p:spPr>
          <a:xfrm rot="916663">
            <a:off x="6216426" y="1562840"/>
            <a:ext cx="183156" cy="200719"/>
          </a:xfrm>
          <a:custGeom>
            <a:avLst/>
            <a:gdLst/>
            <a:ahLst/>
            <a:cxnLst/>
            <a:rect l="l" t="t" r="r" b="b"/>
            <a:pathLst>
              <a:path w="209489" h="229576">
                <a:moveTo>
                  <a:pt x="0" y="0"/>
                </a:moveTo>
                <a:lnTo>
                  <a:pt x="209489" y="0"/>
                </a:lnTo>
                <a:lnTo>
                  <a:pt x="209489" y="229576"/>
                </a:lnTo>
                <a:lnTo>
                  <a:pt x="0" y="2295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99" name="TextBox 85">
            <a:extLst>
              <a:ext uri="{FF2B5EF4-FFF2-40B4-BE49-F238E27FC236}">
                <a16:creationId xmlns:a16="http://schemas.microsoft.com/office/drawing/2014/main" id="{05FB2FAD-CBAE-89A5-4C97-303FCAB92963}"/>
              </a:ext>
            </a:extLst>
          </p:cNvPr>
          <p:cNvSpPr txBox="1"/>
          <p:nvPr/>
        </p:nvSpPr>
        <p:spPr>
          <a:xfrm>
            <a:off x="5149391" y="1633343"/>
            <a:ext cx="1796585" cy="17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5"/>
              </a:lnSpc>
            </a:pPr>
            <a:r>
              <a:rPr lang="en-US" sz="1200" b="1" dirty="0" err="1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เหตุการณ์ที่ติดตาม</a:t>
            </a:r>
            <a:endParaRPr lang="en-US" sz="1200" b="1" dirty="0">
              <a:solidFill>
                <a:srgbClr val="00569E"/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sp>
        <p:nvSpPr>
          <p:cNvPr id="100" name="TextBox 86">
            <a:extLst>
              <a:ext uri="{FF2B5EF4-FFF2-40B4-BE49-F238E27FC236}">
                <a16:creationId xmlns:a16="http://schemas.microsoft.com/office/drawing/2014/main" id="{1C3819F8-1149-103A-9769-68030A6F4557}"/>
              </a:ext>
            </a:extLst>
          </p:cNvPr>
          <p:cNvSpPr txBox="1"/>
          <p:nvPr/>
        </p:nvSpPr>
        <p:spPr>
          <a:xfrm>
            <a:off x="6269417" y="1633342"/>
            <a:ext cx="1178336" cy="18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65"/>
              </a:lnSpc>
            </a:pPr>
            <a:r>
              <a:rPr lang="en-US" sz="16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 0 </a:t>
            </a:r>
            <a:r>
              <a:rPr lang="en-US" sz="1600" b="1" dirty="0" err="1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เหตุการณ์</a:t>
            </a:r>
            <a:endParaRPr lang="en-US" sz="1600" b="1" dirty="0">
              <a:solidFill>
                <a:srgbClr val="00569E"/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graphicFrame>
        <p:nvGraphicFramePr>
          <p:cNvPr id="102" name="Table 101">
            <a:extLst>
              <a:ext uri="{FF2B5EF4-FFF2-40B4-BE49-F238E27FC236}">
                <a16:creationId xmlns:a16="http://schemas.microsoft.com/office/drawing/2014/main" id="{1794841C-E6E2-94D9-317D-D63B484585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577641"/>
              </p:ext>
            </p:extLst>
          </p:nvPr>
        </p:nvGraphicFramePr>
        <p:xfrm>
          <a:off x="118269" y="2426607"/>
          <a:ext cx="7433037" cy="1836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521">
                  <a:extLst>
                    <a:ext uri="{9D8B030D-6E8A-4147-A177-3AD203B41FA5}">
                      <a16:colId xmlns:a16="http://schemas.microsoft.com/office/drawing/2014/main" val="3740222732"/>
                    </a:ext>
                  </a:extLst>
                </a:gridCol>
                <a:gridCol w="662741">
                  <a:extLst>
                    <a:ext uri="{9D8B030D-6E8A-4147-A177-3AD203B41FA5}">
                      <a16:colId xmlns:a16="http://schemas.microsoft.com/office/drawing/2014/main" val="2806730632"/>
                    </a:ext>
                  </a:extLst>
                </a:gridCol>
                <a:gridCol w="3025458">
                  <a:extLst>
                    <a:ext uri="{9D8B030D-6E8A-4147-A177-3AD203B41FA5}">
                      <a16:colId xmlns:a16="http://schemas.microsoft.com/office/drawing/2014/main" val="4195528923"/>
                    </a:ext>
                  </a:extLst>
                </a:gridCol>
                <a:gridCol w="2725317">
                  <a:extLst>
                    <a:ext uri="{9D8B030D-6E8A-4147-A177-3AD203B41FA5}">
                      <a16:colId xmlns:a16="http://schemas.microsoft.com/office/drawing/2014/main" val="1293007126"/>
                    </a:ext>
                  </a:extLst>
                </a:gridCol>
              </a:tblGrid>
              <a:tr h="255638">
                <a:tc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solidFill>
                            <a:schemeClr val="tx1"/>
                          </a:solidFill>
                          <a:latin typeface="Cloud Soft" panose="020B0604020202020204" charset="0"/>
                          <a:cs typeface="Cloud Soft" panose="020B0604020202020204" charset="0"/>
                        </a:rPr>
                        <a:t>กลุ่มโรคหรือเหตุการณ์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loud Soft" panose="020B0604020202020204" charset="0"/>
                        <a:cs typeface="Cloud Soft" panose="020B0604020202020204" charset="0"/>
                      </a:endParaRPr>
                    </a:p>
                  </a:txBody>
                  <a:tcPr marL="79947" marR="79947" marT="39972" marB="39972" anchor="ctr">
                    <a:solidFill>
                      <a:srgbClr val="CCE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solidFill>
                            <a:schemeClr val="tx1"/>
                          </a:solidFill>
                          <a:latin typeface="Cloud Soft" panose="020B0604020202020204" charset="0"/>
                          <a:cs typeface="Cloud Soft" panose="020B0604020202020204" charset="0"/>
                        </a:rPr>
                        <a:t>จำนวน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loud Soft" panose="020B0604020202020204" charset="0"/>
                        <a:cs typeface="Cloud Soft" panose="020B0604020202020204" charset="0"/>
                      </a:endParaRPr>
                    </a:p>
                  </a:txBody>
                  <a:tcPr marL="79947" marR="79947" marT="39972" marB="39972" anchor="ctr">
                    <a:solidFill>
                      <a:srgbClr val="CCE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solidFill>
                            <a:schemeClr val="tx1"/>
                          </a:solidFill>
                          <a:latin typeface="Cloud Soft" panose="020B0604020202020204" charset="0"/>
                          <a:cs typeface="Cloud Soft" panose="020B0604020202020204" charset="0"/>
                        </a:rPr>
                        <a:t>รายละเอียดโรคหรือเหตุการณ์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loud Soft" panose="020B0604020202020204" charset="0"/>
                        <a:cs typeface="Cloud Soft" panose="020B0604020202020204" charset="0"/>
                      </a:endParaRPr>
                    </a:p>
                  </a:txBody>
                  <a:tcPr marL="79947" marR="79947" marT="39972" marB="39972" anchor="ctr">
                    <a:solidFill>
                      <a:srgbClr val="CCE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solidFill>
                            <a:schemeClr val="tx1"/>
                          </a:solidFill>
                          <a:latin typeface="Cloud Soft" panose="020B0604020202020204" charset="0"/>
                          <a:cs typeface="Cloud Soft" panose="020B0604020202020204" charset="0"/>
                        </a:rPr>
                        <a:t>สิ่งที่ดำเนินการ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Cloud Soft" panose="020B0604020202020204" charset="0"/>
                        <a:cs typeface="Cloud Soft" panose="020B0604020202020204" charset="0"/>
                      </a:endParaRPr>
                    </a:p>
                  </a:txBody>
                  <a:tcPr marL="79947" marR="79947" marT="39972" marB="39972" anchor="ctr">
                    <a:solidFill>
                      <a:srgbClr val="CCE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48445"/>
                  </a:ext>
                </a:extLst>
              </a:tr>
              <a:tr h="761939"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>
                          <a:solidFill>
                            <a:schemeClr val="tx1"/>
                          </a:solidFill>
                          <a:latin typeface="Cloud Soft" panose="020B0604020202020204" charset="0"/>
                          <a:cs typeface="Cloud Soft" panose="020B0604020202020204" charset="0"/>
                        </a:rPr>
                        <a:t>อุบัติเหตุทางถนน 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  <a:latin typeface="Cloud Soft" panose="020B0604020202020204" charset="0"/>
                        <a:cs typeface="Cloud Soft" panose="020B0604020202020204" charset="0"/>
                      </a:endParaRPr>
                    </a:p>
                  </a:txBody>
                  <a:tcPr marL="79947" marR="79947" marT="39972" marB="3997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>
                          <a:solidFill>
                            <a:schemeClr val="tx1"/>
                          </a:solidFill>
                          <a:latin typeface="Cloud Soft" panose="020B0604020202020204" charset="0"/>
                          <a:cs typeface="Cloud Soft" panose="020B0604020202020204" charset="0"/>
                        </a:rPr>
                        <a:t>เสียชีวิต </a:t>
                      </a:r>
                    </a:p>
                    <a:p>
                      <a:pPr algn="ctr"/>
                      <a:r>
                        <a:rPr lang="th-TH" sz="1000" b="0" dirty="0">
                          <a:solidFill>
                            <a:schemeClr val="tx1"/>
                          </a:solidFill>
                          <a:latin typeface="Cloud Soft" panose="020B0604020202020204" charset="0"/>
                          <a:cs typeface="Cloud Soft" panose="020B0604020202020204" charset="0"/>
                        </a:rPr>
                        <a:t>1 ราย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Cloud Soft" panose="020B0604020202020204" charset="0"/>
                        <a:cs typeface="Cloud Soft" panose="020B0604020202020204" charset="0"/>
                      </a:endParaRPr>
                    </a:p>
                  </a:txBody>
                  <a:tcPr marL="79947" marR="79947" marT="39972" marB="3997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thaiDist" defTabSz="7993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000" b="0" dirty="0">
                          <a:solidFill>
                            <a:srgbClr val="FF6600"/>
                          </a:solidFill>
                          <a:latin typeface="Cloud Soft" panose="020B0604020202020204" charset="0"/>
                          <a:ea typeface="เอฟซี โฮม"/>
                          <a:cs typeface="Cloud Soft" panose="020B0604020202020204" charset="0"/>
                          <a:sym typeface="เอฟซี โฮม"/>
                        </a:rPr>
                        <a:t>วันที่ 13 เมษายน 68 เวลา 09.00 น. </a:t>
                      </a:r>
                      <a:r>
                        <a:rPr lang="th-TH" sz="1000" b="0" dirty="0">
                          <a:solidFill>
                            <a:srgbClr val="000000"/>
                          </a:solidFill>
                          <a:latin typeface="Cloud Soft" panose="020B0604020202020204" charset="0"/>
                          <a:ea typeface="เอฟซี โฮม"/>
                          <a:cs typeface="Cloud Soft" panose="020B0604020202020204" charset="0"/>
                          <a:sym typeface="เอฟซี โฮม"/>
                        </a:rPr>
                        <a:t>กู้ภัยมูลนิธิสว่างธรรมสถานกำแพงเพชร ได้รับแจ้งเหตุ รถจักรยานยนต์ ชนกับ รถจักรยานยนต์ บริเวณ หมู่ 7ตำบลหนองปลิง อำเภอเมือง จังหวัดกำแพงเพชร มีผู้ได้รับบาดเจ็บสาหัส 1 ราย เพศชาย     อายุ 43 ปี ไม่สวมหมวกนิรภัย กู้ภัยสว่างธรรมสถาน นำส่ง                  รพ.กำแพงเพชร เวลา 09.36 น. และในเวลา 14.05 น. ผู้ที่ได้รับบาดเจ็บเสียชีวิต ด้วยสาเหตุมีเลือดออกในสมอง</a:t>
                      </a:r>
                      <a:r>
                        <a:rPr lang="th-TH" sz="1000" b="0">
                          <a:solidFill>
                            <a:srgbClr val="000000"/>
                          </a:solidFill>
                          <a:latin typeface="Cloud Soft" panose="020B0604020202020204" charset="0"/>
                          <a:ea typeface="เอฟซี โฮม"/>
                          <a:cs typeface="Cloud Soft" panose="020B0604020202020204" charset="0"/>
                          <a:sym typeface="เอฟซี โฮม"/>
                        </a:rPr>
                        <a:t>รุนแรง         </a:t>
                      </a:r>
                      <a:r>
                        <a:rPr lang="th-TH" sz="1000" b="0">
                          <a:solidFill>
                            <a:srgbClr val="FF0000"/>
                          </a:solidFill>
                          <a:latin typeface="Cloud Soft" panose="020B0604020202020204" charset="0"/>
                          <a:ea typeface="เอฟซี โฮม"/>
                          <a:cs typeface="Cloud Soft" panose="020B0604020202020204" charset="0"/>
                          <a:sym typeface="เอฟซี โฮม"/>
                        </a:rPr>
                        <a:t>วัด</a:t>
                      </a:r>
                      <a:r>
                        <a:rPr lang="th-TH" sz="1000" b="0" dirty="0">
                          <a:solidFill>
                            <a:srgbClr val="FF0000"/>
                          </a:solidFill>
                          <a:latin typeface="Cloud Soft" panose="020B0604020202020204" charset="0"/>
                          <a:ea typeface="เอฟซี โฮม"/>
                          <a:cs typeface="Cloud Soft" panose="020B0604020202020204" charset="0"/>
                          <a:sym typeface="เอฟซี โฮม"/>
                        </a:rPr>
                        <a:t>ปริมาณแอลกอฮอล์ได้ 327 </a:t>
                      </a:r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Cloud Soft" panose="020B0604020202020204" charset="0"/>
                          <a:ea typeface="เอฟซี โฮม"/>
                          <a:cs typeface="Cloud Soft" panose="020B0604020202020204" charset="0"/>
                          <a:sym typeface="เอฟซี โฮม"/>
                        </a:rPr>
                        <a:t>Mg%</a:t>
                      </a:r>
                    </a:p>
                    <a:p>
                      <a:pPr algn="thaiDist">
                        <a:lnSpc>
                          <a:spcPct val="100000"/>
                        </a:lnSpc>
                      </a:pPr>
                      <a:endParaRPr lang="en-US" sz="1000" dirty="0">
                        <a:solidFill>
                          <a:schemeClr val="tx1"/>
                        </a:solidFill>
                        <a:latin typeface="Cloud Soft" panose="020B0604020202020204" charset="0"/>
                        <a:cs typeface="Cloud Soft" panose="020B0604020202020204" charset="0"/>
                      </a:endParaRPr>
                    </a:p>
                  </a:txBody>
                  <a:tcPr marL="79947" marR="79947" marT="39972" marB="3997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th-TH" sz="1000" b="0" dirty="0">
                          <a:solidFill>
                            <a:schemeClr val="tx1"/>
                          </a:solidFill>
                          <a:latin typeface="Cloud Soft" panose="020B0604020202020204" charset="0"/>
                          <a:cs typeface="Cloud Soft" panose="020B0604020202020204" charset="0"/>
                        </a:rPr>
                        <a:t>- เจ้าหน้าที่ด่านชุมชนและอาสาสมัครสาธารณสุขประจำหมู่บ้าน (อสม.) ดำเนินการเรียกตรวจเพิ่มขึ้น เพื่อสกัดกั้นคนเมาที่ผ่านมา ณ ด่านชุมชน ไม่ให้ขับขี่ยานพาหนะ โดยเฉพาะอย่างยิ่งกับผู้ที่ ขับขี่จักรยานยนต์และเยาวชนที่อายุต่ำกว่า 20 ปี พร้อมให้นำวิธีการสังเกตและประเมินอาการมึนเมาสุราเบื้องต้นไปใช้คัดกรองผู้มีอาการมึน</a:t>
                      </a:r>
                      <a:r>
                        <a:rPr lang="th-TH" sz="1000" b="0">
                          <a:solidFill>
                            <a:schemeClr val="tx1"/>
                          </a:solidFill>
                          <a:latin typeface="Cloud Soft" panose="020B0604020202020204" charset="0"/>
                          <a:cs typeface="Cloud Soft" panose="020B0604020202020204" charset="0"/>
                        </a:rPr>
                        <a:t>เมาสุรา</a:t>
                      </a:r>
                      <a:endParaRPr lang="th-TH" sz="1000" b="0" dirty="0">
                        <a:solidFill>
                          <a:schemeClr val="tx1"/>
                        </a:solidFill>
                        <a:latin typeface="Cloud Soft" panose="020B0604020202020204" charset="0"/>
                        <a:cs typeface="Cloud Soft" panose="020B0604020202020204" charset="0"/>
                      </a:endParaRPr>
                    </a:p>
                  </a:txBody>
                  <a:tcPr marL="79947" marR="79947" marT="39972" marB="39972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590277"/>
                  </a:ext>
                </a:extLst>
              </a:tr>
            </a:tbl>
          </a:graphicData>
        </a:graphic>
      </p:graphicFrame>
      <p:grpSp>
        <p:nvGrpSpPr>
          <p:cNvPr id="15" name="Group 3">
            <a:extLst>
              <a:ext uri="{FF2B5EF4-FFF2-40B4-BE49-F238E27FC236}">
                <a16:creationId xmlns:a16="http://schemas.microsoft.com/office/drawing/2014/main" id="{BDB1A2EF-B506-C436-8B1F-FD750769C518}"/>
              </a:ext>
            </a:extLst>
          </p:cNvPr>
          <p:cNvGrpSpPr/>
          <p:nvPr/>
        </p:nvGrpSpPr>
        <p:grpSpPr>
          <a:xfrm>
            <a:off x="4431036" y="115645"/>
            <a:ext cx="3296879" cy="735611"/>
            <a:chOff x="0" y="0"/>
            <a:chExt cx="1187671" cy="300304"/>
          </a:xfrm>
        </p:grpSpPr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C25F93D6-DBBE-1A88-6FAD-ADC62AB5BFCD}"/>
                </a:ext>
              </a:extLst>
            </p:cNvPr>
            <p:cNvSpPr/>
            <p:nvPr/>
          </p:nvSpPr>
          <p:spPr>
            <a:xfrm>
              <a:off x="0" y="0"/>
              <a:ext cx="1187671" cy="300304"/>
            </a:xfrm>
            <a:custGeom>
              <a:avLst/>
              <a:gdLst/>
              <a:ahLst/>
              <a:cxnLst/>
              <a:rect l="l" t="t" r="r" b="b"/>
              <a:pathLst>
                <a:path w="1187671" h="300304">
                  <a:moveTo>
                    <a:pt x="0" y="0"/>
                  </a:moveTo>
                  <a:lnTo>
                    <a:pt x="1187671" y="0"/>
                  </a:lnTo>
                  <a:lnTo>
                    <a:pt x="1187671" y="300304"/>
                  </a:lnTo>
                  <a:lnTo>
                    <a:pt x="0" y="300304"/>
                  </a:lnTo>
                  <a:close/>
                </a:path>
              </a:pathLst>
            </a:custGeom>
            <a:solidFill>
              <a:srgbClr val="47C5FB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17" name="TextBox 5">
              <a:extLst>
                <a:ext uri="{FF2B5EF4-FFF2-40B4-BE49-F238E27FC236}">
                  <a16:creationId xmlns:a16="http://schemas.microsoft.com/office/drawing/2014/main" id="{79DCB9A6-A366-3906-6289-D4036885503B}"/>
                </a:ext>
              </a:extLst>
            </p:cNvPr>
            <p:cNvSpPr txBox="1"/>
            <p:nvPr/>
          </p:nvSpPr>
          <p:spPr>
            <a:xfrm>
              <a:off x="0" y="0"/>
              <a:ext cx="1187671" cy="300304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259"/>
                </a:lnSpc>
              </a:pPr>
              <a:endParaRPr sz="1574"/>
            </a:p>
          </p:txBody>
        </p:sp>
      </p:grpSp>
      <p:grpSp>
        <p:nvGrpSpPr>
          <p:cNvPr id="18" name="Group 6">
            <a:extLst>
              <a:ext uri="{FF2B5EF4-FFF2-40B4-BE49-F238E27FC236}">
                <a16:creationId xmlns:a16="http://schemas.microsoft.com/office/drawing/2014/main" id="{62717569-5420-BFF0-0850-F22E73CB5A68}"/>
              </a:ext>
            </a:extLst>
          </p:cNvPr>
          <p:cNvGrpSpPr/>
          <p:nvPr/>
        </p:nvGrpSpPr>
        <p:grpSpPr>
          <a:xfrm>
            <a:off x="-491331" y="86562"/>
            <a:ext cx="5999361" cy="788328"/>
            <a:chOff x="0" y="0"/>
            <a:chExt cx="3262422" cy="646585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24C16ABA-E8B9-A104-B13E-E9922C5DFF42}"/>
                </a:ext>
              </a:extLst>
            </p:cNvPr>
            <p:cNvSpPr/>
            <p:nvPr/>
          </p:nvSpPr>
          <p:spPr>
            <a:xfrm>
              <a:off x="0" y="0"/>
              <a:ext cx="3262422" cy="646585"/>
            </a:xfrm>
            <a:custGeom>
              <a:avLst/>
              <a:gdLst/>
              <a:ahLst/>
              <a:cxnLst/>
              <a:rect l="l" t="t" r="r" b="b"/>
              <a:pathLst>
                <a:path w="3262422" h="646585">
                  <a:moveTo>
                    <a:pt x="3059222" y="0"/>
                  </a:moveTo>
                  <a:lnTo>
                    <a:pt x="0" y="0"/>
                  </a:lnTo>
                  <a:lnTo>
                    <a:pt x="203200" y="646585"/>
                  </a:lnTo>
                  <a:lnTo>
                    <a:pt x="3262422" y="646585"/>
                  </a:lnTo>
                  <a:lnTo>
                    <a:pt x="3059222" y="0"/>
                  </a:lnTo>
                  <a:close/>
                </a:path>
              </a:pathLst>
            </a:custGeom>
            <a:solidFill>
              <a:srgbClr val="00569E"/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62ABDF61-5FE0-ABD3-20A0-6D27DF2D1E88}"/>
                </a:ext>
              </a:extLst>
            </p:cNvPr>
            <p:cNvSpPr txBox="1"/>
            <p:nvPr/>
          </p:nvSpPr>
          <p:spPr>
            <a:xfrm>
              <a:off x="101600" y="0"/>
              <a:ext cx="3059222" cy="646585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259"/>
                </a:lnSpc>
              </a:pPr>
              <a:endParaRPr sz="1574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1" name="Group 55">
            <a:extLst>
              <a:ext uri="{FF2B5EF4-FFF2-40B4-BE49-F238E27FC236}">
                <a16:creationId xmlns:a16="http://schemas.microsoft.com/office/drawing/2014/main" id="{F4A99B3B-6FB9-9BE1-C844-86AB9E9CE542}"/>
              </a:ext>
            </a:extLst>
          </p:cNvPr>
          <p:cNvGrpSpPr/>
          <p:nvPr/>
        </p:nvGrpSpPr>
        <p:grpSpPr>
          <a:xfrm>
            <a:off x="829267" y="196416"/>
            <a:ext cx="582693" cy="567688"/>
            <a:chOff x="0" y="0"/>
            <a:chExt cx="812800" cy="8128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2" name="Freeform 56">
              <a:extLst>
                <a:ext uri="{FF2B5EF4-FFF2-40B4-BE49-F238E27FC236}">
                  <a16:creationId xmlns:a16="http://schemas.microsoft.com/office/drawing/2014/main" id="{14BC40F2-BF99-7DF0-DD57-057A837F5A0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040" r="-2040"/>
              </a:stretch>
            </a:blipFill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23" name="Freeform 57">
            <a:extLst>
              <a:ext uri="{FF2B5EF4-FFF2-40B4-BE49-F238E27FC236}">
                <a16:creationId xmlns:a16="http://schemas.microsoft.com/office/drawing/2014/main" id="{F16C6896-50D4-C6B0-0DC1-9564ECAF6BE1}"/>
              </a:ext>
            </a:extLst>
          </p:cNvPr>
          <p:cNvSpPr/>
          <p:nvPr/>
        </p:nvSpPr>
        <p:spPr>
          <a:xfrm>
            <a:off x="148456" y="192817"/>
            <a:ext cx="581430" cy="567688"/>
          </a:xfrm>
          <a:custGeom>
            <a:avLst/>
            <a:gdLst/>
            <a:ahLst/>
            <a:cxnLst/>
            <a:rect l="l" t="t" r="r" b="b"/>
            <a:pathLst>
              <a:path w="490711" h="491777">
                <a:moveTo>
                  <a:pt x="0" y="0"/>
                </a:moveTo>
                <a:lnTo>
                  <a:pt x="490711" y="0"/>
                </a:lnTo>
                <a:lnTo>
                  <a:pt x="490711" y="491777"/>
                </a:lnTo>
                <a:lnTo>
                  <a:pt x="0" y="491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th-TH" dirty="0"/>
          </a:p>
        </p:txBody>
      </p:sp>
      <p:sp>
        <p:nvSpPr>
          <p:cNvPr id="24" name="TextBox 66">
            <a:extLst>
              <a:ext uri="{FF2B5EF4-FFF2-40B4-BE49-F238E27FC236}">
                <a16:creationId xmlns:a16="http://schemas.microsoft.com/office/drawing/2014/main" id="{4D68CDC7-DA60-0A92-332C-58C255CD2EA3}"/>
              </a:ext>
            </a:extLst>
          </p:cNvPr>
          <p:cNvSpPr txBox="1"/>
          <p:nvPr/>
        </p:nvSpPr>
        <p:spPr>
          <a:xfrm>
            <a:off x="1537874" y="56545"/>
            <a:ext cx="2752508" cy="4039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5"/>
              </a:lnSpc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SAT </a:t>
            </a:r>
            <a:r>
              <a:rPr lang="en-US" sz="2000" b="1" dirty="0">
                <a:solidFill>
                  <a:srgbClr val="ECF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WEEKLY REPORT</a:t>
            </a:r>
          </a:p>
        </p:txBody>
      </p:sp>
      <p:sp>
        <p:nvSpPr>
          <p:cNvPr id="25" name="TextBox 68">
            <a:extLst>
              <a:ext uri="{FF2B5EF4-FFF2-40B4-BE49-F238E27FC236}">
                <a16:creationId xmlns:a16="http://schemas.microsoft.com/office/drawing/2014/main" id="{536D6EF9-5067-1663-4CCD-634A818BA203}"/>
              </a:ext>
            </a:extLst>
          </p:cNvPr>
          <p:cNvSpPr txBox="1"/>
          <p:nvPr/>
        </p:nvSpPr>
        <p:spPr>
          <a:xfrm>
            <a:off x="5680869" y="417767"/>
            <a:ext cx="493639" cy="457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61"/>
              </a:lnSpc>
            </a:pPr>
            <a:r>
              <a:rPr lang="en-US" sz="3146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16 </a:t>
            </a:r>
          </a:p>
        </p:txBody>
      </p:sp>
      <p:sp>
        <p:nvSpPr>
          <p:cNvPr id="26" name="TextBox 69">
            <a:extLst>
              <a:ext uri="{FF2B5EF4-FFF2-40B4-BE49-F238E27FC236}">
                <a16:creationId xmlns:a16="http://schemas.microsoft.com/office/drawing/2014/main" id="{56CB1962-708D-46C7-5132-2B5D6EF1F31D}"/>
              </a:ext>
            </a:extLst>
          </p:cNvPr>
          <p:cNvSpPr txBox="1"/>
          <p:nvPr/>
        </p:nvSpPr>
        <p:spPr>
          <a:xfrm>
            <a:off x="5662190" y="121853"/>
            <a:ext cx="1792331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8"/>
              </a:lnSpc>
            </a:pPr>
            <a:r>
              <a:rPr lang="en-US" sz="1600" b="1" spc="111" dirty="0" err="1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ประจำสัปดาห์ระบาดที่</a:t>
            </a:r>
            <a:endParaRPr lang="en-US" sz="1600" b="1" spc="111" dirty="0">
              <a:solidFill>
                <a:srgbClr val="00569E"/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sp>
        <p:nvSpPr>
          <p:cNvPr id="27" name="TextBox 70">
            <a:extLst>
              <a:ext uri="{FF2B5EF4-FFF2-40B4-BE49-F238E27FC236}">
                <a16:creationId xmlns:a16="http://schemas.microsoft.com/office/drawing/2014/main" id="{7D752A15-D203-2163-CCD9-863C4E2B3099}"/>
              </a:ext>
            </a:extLst>
          </p:cNvPr>
          <p:cNvSpPr txBox="1"/>
          <p:nvPr/>
        </p:nvSpPr>
        <p:spPr>
          <a:xfrm>
            <a:off x="1642269" y="369143"/>
            <a:ext cx="3505299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3"/>
              </a:lnSpc>
            </a:pPr>
            <a:r>
              <a:rPr lang="en-US" sz="2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รายงานการเฝ้าระวังทางระบาดวิทยา</a:t>
            </a: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 </a:t>
            </a:r>
          </a:p>
          <a:p>
            <a:pPr>
              <a:lnSpc>
                <a:spcPts val="1354"/>
              </a:lnSpc>
            </a:pPr>
            <a:r>
              <a:rPr lang="en-US" sz="11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โดยทีมตระหนักรู้สถานการณ์</a:t>
            </a:r>
            <a:r>
              <a:rPr lang="en-US" sz="11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 </a:t>
            </a:r>
            <a:r>
              <a:rPr lang="en-US" sz="11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สำนักงานสาธารณสุขจังหวัดกำแพงเพชร</a:t>
            </a:r>
            <a:endParaRPr lang="en-US" sz="11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loud Soft"/>
              <a:ea typeface="Cloud Soft"/>
              <a:cs typeface="Cloud Soft"/>
              <a:sym typeface="Cloud Sof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5405C8D-C216-58F6-C6B3-E4A6A71A0C11}"/>
              </a:ext>
            </a:extLst>
          </p:cNvPr>
          <p:cNvSpPr txBox="1"/>
          <p:nvPr/>
        </p:nvSpPr>
        <p:spPr>
          <a:xfrm>
            <a:off x="6200383" y="326860"/>
            <a:ext cx="970775" cy="334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574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ปี </a:t>
            </a:r>
            <a:r>
              <a:rPr lang="en-US" sz="1574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2568</a:t>
            </a:r>
            <a:endParaRPr lang="th-TH" sz="1574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2C24D0-D83D-EEF4-EDE9-084991B4FFA4}"/>
              </a:ext>
            </a:extLst>
          </p:cNvPr>
          <p:cNvSpPr txBox="1"/>
          <p:nvPr/>
        </p:nvSpPr>
        <p:spPr>
          <a:xfrm>
            <a:off x="6108365" y="533862"/>
            <a:ext cx="1493345" cy="233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918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 panose="020B0604020202020204" charset="0"/>
                <a:cs typeface="Cloud Soft" panose="020B0604020202020204" charset="0"/>
              </a:rPr>
              <a:t>(วันที่ 13 เม.ย. – 19 เม.ย.68)</a:t>
            </a:r>
          </a:p>
        </p:txBody>
      </p:sp>
      <p:sp>
        <p:nvSpPr>
          <p:cNvPr id="30" name="TextBox 88">
            <a:extLst>
              <a:ext uri="{FF2B5EF4-FFF2-40B4-BE49-F238E27FC236}">
                <a16:creationId xmlns:a16="http://schemas.microsoft.com/office/drawing/2014/main" id="{E997F86C-23A3-4EAE-0735-9070D80DECB5}"/>
              </a:ext>
            </a:extLst>
          </p:cNvPr>
          <p:cNvSpPr txBox="1"/>
          <p:nvPr/>
        </p:nvSpPr>
        <p:spPr>
          <a:xfrm>
            <a:off x="6306310" y="723149"/>
            <a:ext cx="500239" cy="141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15"/>
              </a:lnSpc>
            </a:pPr>
            <a:r>
              <a:rPr lang="th-TH" sz="9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โดย</a:t>
            </a:r>
            <a:r>
              <a:rPr lang="en-US" sz="9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: SAT1</a:t>
            </a:r>
          </a:p>
        </p:txBody>
      </p:sp>
      <p:sp>
        <p:nvSpPr>
          <p:cNvPr id="33" name="Freeform 19">
            <a:extLst>
              <a:ext uri="{FF2B5EF4-FFF2-40B4-BE49-F238E27FC236}">
                <a16:creationId xmlns:a16="http://schemas.microsoft.com/office/drawing/2014/main" id="{6421570C-96B6-3394-CBD0-2DB3D576E3A3}"/>
              </a:ext>
            </a:extLst>
          </p:cNvPr>
          <p:cNvSpPr/>
          <p:nvPr/>
        </p:nvSpPr>
        <p:spPr>
          <a:xfrm rot="-10800000">
            <a:off x="-4" y="6891233"/>
            <a:ext cx="7743507" cy="322319"/>
          </a:xfrm>
          <a:custGeom>
            <a:avLst/>
            <a:gdLst/>
            <a:ahLst/>
            <a:cxnLst/>
            <a:rect l="l" t="t" r="r" b="b"/>
            <a:pathLst>
              <a:path w="7671775" h="599421">
                <a:moveTo>
                  <a:pt x="0" y="0"/>
                </a:moveTo>
                <a:lnTo>
                  <a:pt x="7671775" y="0"/>
                </a:lnTo>
                <a:lnTo>
                  <a:pt x="7671775" y="599421"/>
                </a:lnTo>
                <a:lnTo>
                  <a:pt x="0" y="5994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049" t="-8" r="-1" b="-525267"/>
            </a:stretch>
          </a:blipFill>
        </p:spPr>
        <p:txBody>
          <a:bodyPr/>
          <a:lstStyle/>
          <a:p>
            <a:endParaRPr lang="th-TH" sz="1574" dirty="0"/>
          </a:p>
        </p:txBody>
      </p:sp>
      <p:sp>
        <p:nvSpPr>
          <p:cNvPr id="34" name="TextBox 88">
            <a:extLst>
              <a:ext uri="{FF2B5EF4-FFF2-40B4-BE49-F238E27FC236}">
                <a16:creationId xmlns:a16="http://schemas.microsoft.com/office/drawing/2014/main" id="{3E4A42D6-F95A-CC1A-F867-0723435BF199}"/>
              </a:ext>
            </a:extLst>
          </p:cNvPr>
          <p:cNvSpPr txBox="1"/>
          <p:nvPr/>
        </p:nvSpPr>
        <p:spPr>
          <a:xfrm>
            <a:off x="423069" y="6996938"/>
            <a:ext cx="6027463" cy="151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5"/>
              </a:lnSpc>
            </a:pPr>
            <a:r>
              <a:rPr lang="en-US" sz="1200" b="1" dirty="0" err="1">
                <a:solidFill>
                  <a:srgbClr val="F0F4E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ทีมตระหนักรู้สถานการณ์</a:t>
            </a:r>
            <a:r>
              <a:rPr lang="en-US" sz="1200" b="1" dirty="0">
                <a:solidFill>
                  <a:srgbClr val="F0F4E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(SAT: Situation Awareness Team)  </a:t>
            </a:r>
            <a:r>
              <a:rPr lang="en-US" sz="1200" b="1" dirty="0" err="1">
                <a:solidFill>
                  <a:srgbClr val="F0F4E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สำนักงานสาธารณสุขกำแพงเพชร</a:t>
            </a:r>
            <a:r>
              <a:rPr lang="en-US" sz="1200" b="1" dirty="0">
                <a:solidFill>
                  <a:srgbClr val="F0F4E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</a:t>
            </a:r>
          </a:p>
        </p:txBody>
      </p:sp>
      <p:sp>
        <p:nvSpPr>
          <p:cNvPr id="35" name="TextBox 80">
            <a:extLst>
              <a:ext uri="{FF2B5EF4-FFF2-40B4-BE49-F238E27FC236}">
                <a16:creationId xmlns:a16="http://schemas.microsoft.com/office/drawing/2014/main" id="{52264931-C42D-F9AB-9662-18EEFA29BC91}"/>
              </a:ext>
            </a:extLst>
          </p:cNvPr>
          <p:cNvSpPr txBox="1"/>
          <p:nvPr/>
        </p:nvSpPr>
        <p:spPr>
          <a:xfrm>
            <a:off x="194469" y="2061462"/>
            <a:ext cx="2524264" cy="3052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th-TH" sz="900" b="0" dirty="0">
                <a:solidFill>
                  <a:schemeClr val="tx1"/>
                </a:solidFill>
                <a:latin typeface="Cloud Soft" panose="020B0604020202020204" charset="0"/>
                <a:cs typeface="Cloud Soft" panose="020B0604020202020204" charset="0"/>
              </a:rPr>
              <a:t>อุบัติเหตุรถจักรยานยนต์ชนรถจักยานยนต์ เสียชีวิต 1 ราย</a:t>
            </a:r>
            <a:endParaRPr lang="en-US" sz="900" b="0" dirty="0">
              <a:solidFill>
                <a:schemeClr val="tx1"/>
              </a:solidFill>
              <a:latin typeface="Cloud Soft" panose="020B0604020202020204" charset="0"/>
              <a:cs typeface="Cloud Soft" panose="020B0604020202020204" charset="0"/>
            </a:endParaRPr>
          </a:p>
          <a:p>
            <a:pPr>
              <a:lnSpc>
                <a:spcPts val="1265"/>
              </a:lnSpc>
            </a:pPr>
            <a:endParaRPr lang="en-US" sz="900" b="1" dirty="0">
              <a:solidFill>
                <a:srgbClr val="00569E"/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</p:spTree>
    <p:extLst>
      <p:ext uri="{BB962C8B-B14F-4D97-AF65-F5344CB8AC3E}">
        <p14:creationId xmlns:p14="http://schemas.microsoft.com/office/powerpoint/2010/main" val="1743981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2235</TotalTime>
  <Words>763</Words>
  <Application>Microsoft Office PowerPoint</Application>
  <PresentationFormat>กำหนดเอง</PresentationFormat>
  <Paragraphs>190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8" baseType="lpstr">
      <vt:lpstr>Cloud Soft Bold</vt:lpstr>
      <vt:lpstr>Cloud Soft</vt:lpstr>
      <vt:lpstr>Kanit</vt:lpstr>
      <vt:lpstr>Arial</vt:lpstr>
      <vt:lpstr>Calibri</vt:lpstr>
      <vt:lpstr>Office Theme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Gradient Modern Social Media Monthly Report Document A4</dc:title>
  <dc:creator>Lenovo</dc:creator>
  <cp:lastModifiedBy>หทัยชนก นางงาม</cp:lastModifiedBy>
  <cp:revision>52</cp:revision>
  <dcterms:created xsi:type="dcterms:W3CDTF">2006-08-16T00:00:00Z</dcterms:created>
  <dcterms:modified xsi:type="dcterms:W3CDTF">2025-04-22T02:51:46Z</dcterms:modified>
  <dc:identifier>DAGPw-4P474</dc:identifier>
</cp:coreProperties>
</file>